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1"/>
  </p:notesMasterIdLst>
  <p:handoutMasterIdLst>
    <p:handoutMasterId r:id="rId32"/>
  </p:handoutMasterIdLst>
  <p:sldIdLst>
    <p:sldId id="268" r:id="rId5"/>
    <p:sldId id="332" r:id="rId6"/>
    <p:sldId id="301" r:id="rId7"/>
    <p:sldId id="340" r:id="rId8"/>
    <p:sldId id="335" r:id="rId9"/>
    <p:sldId id="341" r:id="rId10"/>
    <p:sldId id="305" r:id="rId11"/>
    <p:sldId id="336" r:id="rId12"/>
    <p:sldId id="324" r:id="rId13"/>
    <p:sldId id="342" r:id="rId14"/>
    <p:sldId id="337" r:id="rId15"/>
    <p:sldId id="333" r:id="rId16"/>
    <p:sldId id="308" r:id="rId17"/>
    <p:sldId id="309" r:id="rId18"/>
    <p:sldId id="310" r:id="rId19"/>
    <p:sldId id="294" r:id="rId20"/>
    <p:sldId id="321" r:id="rId21"/>
    <p:sldId id="325" r:id="rId22"/>
    <p:sldId id="338" r:id="rId23"/>
    <p:sldId id="299" r:id="rId24"/>
    <p:sldId id="300" r:id="rId25"/>
    <p:sldId id="320" r:id="rId26"/>
    <p:sldId id="339" r:id="rId27"/>
    <p:sldId id="314" r:id="rId28"/>
    <p:sldId id="316"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40" userDrawn="1">
          <p15:clr>
            <a:srgbClr val="A4A3A4"/>
          </p15:clr>
        </p15:guide>
        <p15:guide id="3" pos="192" userDrawn="1">
          <p15:clr>
            <a:srgbClr val="A4A3A4"/>
          </p15:clr>
        </p15:guide>
        <p15:guide id="4" pos="7512" userDrawn="1">
          <p15:clr>
            <a:srgbClr val="A4A3A4"/>
          </p15:clr>
        </p15:guide>
        <p15:guide id="5" orient="horz" pos="216" userDrawn="1">
          <p15:clr>
            <a:srgbClr val="A4A3A4"/>
          </p15:clr>
        </p15:guide>
        <p15:guide id="6" orient="horz" pos="4032" userDrawn="1">
          <p15:clr>
            <a:srgbClr val="A4A3A4"/>
          </p15:clr>
        </p15:guide>
        <p15:guide id="7" orient="horz" pos="6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2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323"/>
    <a:srgbClr val="3B3B3B"/>
    <a:srgbClr val="CF7F00"/>
    <a:srgbClr val="003E51"/>
    <a:srgbClr val="707372"/>
    <a:srgbClr val="658D1B"/>
    <a:srgbClr val="00587C"/>
    <a:srgbClr val="FAE6B4"/>
    <a:srgbClr val="888888"/>
    <a:srgbClr val="00A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63030" autoAdjust="0"/>
  </p:normalViewPr>
  <p:slideViewPr>
    <p:cSldViewPr snapToGrid="0" showGuides="1">
      <p:cViewPr varScale="1">
        <p:scale>
          <a:sx n="47" d="100"/>
          <a:sy n="47" d="100"/>
        </p:scale>
        <p:origin x="53" y="341"/>
      </p:cViewPr>
      <p:guideLst>
        <p:guide orient="horz" pos="2424"/>
        <p:guide pos="3840"/>
        <p:guide pos="192"/>
        <p:guide pos="7512"/>
        <p:guide orient="horz" pos="216"/>
        <p:guide orient="horz" pos="4032"/>
        <p:guide orient="horz" pos="69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32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55DE61D-30EF-4C9B-8D44-E691F32398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2B68B3DF-723E-432F-969B-97B388C9EE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EEDC24-AEF3-4156-91F4-FB474A5F24DB}" type="datetimeFigureOut">
              <a:rPr lang="en-US" smtClean="0"/>
              <a:t>9/23/2021</a:t>
            </a:fld>
            <a:endParaRPr lang="en-US" dirty="0"/>
          </a:p>
        </p:txBody>
      </p:sp>
      <p:sp>
        <p:nvSpPr>
          <p:cNvPr id="4" name="Footer Placeholder 3">
            <a:extLst>
              <a:ext uri="{FF2B5EF4-FFF2-40B4-BE49-F238E27FC236}">
                <a16:creationId xmlns="" xmlns:a16="http://schemas.microsoft.com/office/drawing/2014/main" id="{10D9C936-9EF8-46A3-B2D4-DE8362A54E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E9F7898E-02B9-4C24-8F47-60A833CD36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23B91B-56FA-44FF-A036-17B4166BAD1A}" type="slidenum">
              <a:rPr lang="en-US" smtClean="0"/>
              <a:t>‹#›</a:t>
            </a:fld>
            <a:endParaRPr lang="en-US" dirty="0"/>
          </a:p>
        </p:txBody>
      </p:sp>
    </p:spTree>
    <p:extLst>
      <p:ext uri="{BB962C8B-B14F-4D97-AF65-F5344CB8AC3E}">
        <p14:creationId xmlns:p14="http://schemas.microsoft.com/office/powerpoint/2010/main" val="1377250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023A0-2B54-4E79-AA20-143385AB9A6C}" type="datetimeFigureOut">
              <a:rPr lang="en-US" smtClean="0"/>
              <a:t>9/23/2021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8DEA9-6F4F-4540-9E5D-C6F39079AF72}" type="slidenum">
              <a:rPr lang="en-US" smtClean="0"/>
              <a:t>‹#›</a:t>
            </a:fld>
            <a:endParaRPr lang="en-US" dirty="0"/>
          </a:p>
        </p:txBody>
      </p:sp>
    </p:spTree>
    <p:extLst>
      <p:ext uri="{BB962C8B-B14F-4D97-AF65-F5344CB8AC3E}">
        <p14:creationId xmlns:p14="http://schemas.microsoft.com/office/powerpoint/2010/main" val="213365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dd.ca.gov/pdf_pub_ctr/de1275b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Revised September 16, 2021</a:t>
            </a: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a:t>
            </a:fld>
            <a:endParaRPr lang="en-US" dirty="0"/>
          </a:p>
        </p:txBody>
      </p:sp>
    </p:spTree>
    <p:extLst>
      <p:ext uri="{BB962C8B-B14F-4D97-AF65-F5344CB8AC3E}">
        <p14:creationId xmlns:p14="http://schemas.microsoft.com/office/powerpoint/2010/main" val="3148717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10</a:t>
            </a:fld>
            <a:endParaRPr lang="en-US" dirty="0"/>
          </a:p>
        </p:txBody>
      </p:sp>
    </p:spTree>
    <p:extLst>
      <p:ext uri="{BB962C8B-B14F-4D97-AF65-F5344CB8AC3E}">
        <p14:creationId xmlns:p14="http://schemas.microsoft.com/office/powerpoint/2010/main" val="262626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11</a:t>
            </a:fld>
            <a:endParaRPr lang="en-US" dirty="0"/>
          </a:p>
        </p:txBody>
      </p:sp>
    </p:spTree>
    <p:extLst>
      <p:ext uri="{BB962C8B-B14F-4D97-AF65-F5344CB8AC3E}">
        <p14:creationId xmlns:p14="http://schemas.microsoft.com/office/powerpoint/2010/main" val="375763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 SLIDE]</a:t>
            </a:r>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12</a:t>
            </a:fld>
            <a:endParaRPr lang="en-US" dirty="0"/>
          </a:p>
        </p:txBody>
      </p:sp>
    </p:spTree>
    <p:extLst>
      <p:ext uri="{BB962C8B-B14F-4D97-AF65-F5344CB8AC3E}">
        <p14:creationId xmlns:p14="http://schemas.microsoft.com/office/powerpoint/2010/main" val="179063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13</a:t>
            </a:fld>
            <a:endParaRPr lang="en-US" dirty="0"/>
          </a:p>
        </p:txBody>
      </p:sp>
    </p:spTree>
    <p:extLst>
      <p:ext uri="{BB962C8B-B14F-4D97-AF65-F5344CB8AC3E}">
        <p14:creationId xmlns:p14="http://schemas.microsoft.com/office/powerpoint/2010/main" val="4290414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a:t>
            </a:r>
            <a:endParaRPr lang="en-US"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14</a:t>
            </a:fld>
            <a:endParaRPr lang="en-US" dirty="0"/>
          </a:p>
        </p:txBody>
      </p:sp>
    </p:spTree>
    <p:extLst>
      <p:ext uri="{BB962C8B-B14F-4D97-AF65-F5344CB8AC3E}">
        <p14:creationId xmlns:p14="http://schemas.microsoft.com/office/powerpoint/2010/main" val="237856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a:t>
            </a:r>
            <a:endParaRPr lang="en-US" dirty="0" smtClean="0"/>
          </a:p>
          <a:p>
            <a:r>
              <a:rPr lang="en-US" dirty="0" smtClean="0">
                <a:effectLst/>
              </a:rPr>
              <a:t/>
            </a:r>
            <a:br>
              <a:rPr lang="en-US" dirty="0" smtClean="0">
                <a:effectLst/>
              </a:rPr>
            </a:br>
            <a:r>
              <a:rPr lang="en-US" sz="1200" b="1" kern="1200" dirty="0" smtClean="0">
                <a:solidFill>
                  <a:schemeClr val="tx1"/>
                </a:solidFill>
                <a:effectLst/>
                <a:latin typeface="+mn-lt"/>
                <a:ea typeface="+mn-ea"/>
                <a:cs typeface="+mn-cs"/>
              </a:rPr>
              <a:t>TTY (</a:t>
            </a:r>
            <a:r>
              <a:rPr lang="en-US" sz="1200" b="1" kern="1200" dirty="0" err="1" smtClean="0">
                <a:solidFill>
                  <a:schemeClr val="tx1"/>
                </a:solidFill>
                <a:effectLst/>
                <a:latin typeface="+mn-lt"/>
                <a:ea typeface="+mn-ea"/>
                <a:cs typeface="+mn-cs"/>
              </a:rPr>
              <a:t>teletipo</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1-800-815-9387</a:t>
            </a:r>
            <a:endParaRPr lang="en-US"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15</a:t>
            </a:fld>
            <a:endParaRPr lang="en-US" dirty="0"/>
          </a:p>
        </p:txBody>
      </p:sp>
    </p:spTree>
    <p:extLst>
      <p:ext uri="{BB962C8B-B14F-4D97-AF65-F5344CB8AC3E}">
        <p14:creationId xmlns:p14="http://schemas.microsoft.com/office/powerpoint/2010/main" val="1559469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El Centro de Empleo de América de California (AJCC) ofrece una variedad de servicios de empleo y entrenamiento laboral para la fuerza laboral sin costo alguno, dirigido a los empleadores y las personas que buscan empleo.</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Hay varios tipos de servicios disponibles en un AJCC:</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_tradnl" sz="1200" kern="1200" dirty="0" smtClean="0">
                <a:solidFill>
                  <a:schemeClr val="tx1"/>
                </a:solidFill>
                <a:effectLst/>
                <a:latin typeface="+mn-lt"/>
                <a:ea typeface="+mn-ea"/>
                <a:cs typeface="+mn-cs"/>
              </a:rPr>
              <a:t>Los fondos de la Ley de Oportunidades y de Innovación de la Fuerza Laboral (WIOA) brindan servicios de empleo, entrenamiento laboral y de apoyo. </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_tradnl" sz="1200" kern="1200" dirty="0" smtClean="0">
                <a:solidFill>
                  <a:schemeClr val="tx1"/>
                </a:solidFill>
                <a:effectLst/>
                <a:latin typeface="+mn-lt"/>
                <a:ea typeface="+mn-ea"/>
                <a:cs typeface="+mn-cs"/>
              </a:rPr>
              <a:t>El Programa de Asistencia por Ajuste Comercial (TAA) es un programa federal que brinda entrenamiento laboral, administración de casos y servicios de empleo, reembolso por gastos incurridos en la búsqueda de empleo, reembolso de gastos incurridos en la reubicación de residencia debido a un empleo, y apoyo de ingresos a las personas que han sido despedidas o amenazadas de despido debido al comercio extranjero.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48DEA9-6F4F-4540-9E5D-C6F39079AF72}" type="slidenum">
              <a:rPr lang="en-US" smtClean="0"/>
              <a:t>16</a:t>
            </a:fld>
            <a:endParaRPr lang="en-US" dirty="0"/>
          </a:p>
        </p:txBody>
      </p:sp>
    </p:spTree>
    <p:extLst>
      <p:ext uri="{BB962C8B-B14F-4D97-AF65-F5344CB8AC3E}">
        <p14:creationId xmlns:p14="http://schemas.microsoft.com/office/powerpoint/2010/main" val="2506737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El AJCC también proporciona:</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err="1" smtClean="0">
                <a:solidFill>
                  <a:schemeClr val="tx1"/>
                </a:solidFill>
                <a:effectLst/>
                <a:latin typeface="+mn-lt"/>
                <a:ea typeface="+mn-ea"/>
                <a:cs typeface="+mn-cs"/>
              </a:rPr>
              <a:t>Planificación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profesional</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err="1" smtClean="0">
                <a:solidFill>
                  <a:schemeClr val="tx1"/>
                </a:solidFill>
                <a:effectLst/>
                <a:latin typeface="+mn-lt"/>
                <a:ea typeface="+mn-ea"/>
                <a:cs typeface="+mn-cs"/>
              </a:rPr>
              <a:t>Evaluación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habilidades</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s-MX" sz="1200" kern="1200" dirty="0" smtClean="0">
                <a:solidFill>
                  <a:schemeClr val="tx1"/>
                </a:solidFill>
                <a:effectLst/>
                <a:latin typeface="+mn-lt"/>
                <a:ea typeface="+mn-ea"/>
                <a:cs typeface="+mn-cs"/>
              </a:rPr>
              <a:t>Talleres laborales para redactar su currículum y para técnicas para entrevistas laborales</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_tradnl" sz="1200" kern="1200" dirty="0" smtClean="0">
                <a:solidFill>
                  <a:schemeClr val="tx1"/>
                </a:solidFill>
                <a:effectLst/>
                <a:latin typeface="+mn-lt"/>
                <a:ea typeface="+mn-ea"/>
                <a:cs typeface="+mn-cs"/>
              </a:rPr>
              <a:t>Información sobre el mercado laboral, proporcionada por el Departamento del Desarrollo del Empleo en su sitio de internet e incluye perfiles profesionales (y proyecciones de empleo) para ocupaciones e industrias en todo California</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_tradnl" sz="1200" kern="1200" dirty="0" smtClean="0">
                <a:solidFill>
                  <a:schemeClr val="tx1"/>
                </a:solidFill>
                <a:effectLst/>
                <a:latin typeface="+mn-lt"/>
                <a:ea typeface="+mn-ea"/>
                <a:cs typeface="+mn-cs"/>
              </a:rPr>
              <a:t>Ferias de trabajo y otros servicios de búsqueda de empleo.</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_tradnl" sz="1200" kern="1200" dirty="0" smtClean="0">
                <a:solidFill>
                  <a:schemeClr val="tx1"/>
                </a:solidFill>
                <a:effectLst/>
                <a:latin typeface="+mn-lt"/>
                <a:ea typeface="+mn-ea"/>
                <a:cs typeface="+mn-cs"/>
              </a:rPr>
              <a:t>Promoción de trabajadores a empleadores del área.</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err="1" smtClean="0">
                <a:solidFill>
                  <a:schemeClr val="tx1"/>
                </a:solidFill>
                <a:effectLst/>
                <a:latin typeface="+mn-lt"/>
                <a:ea typeface="+mn-ea"/>
                <a:cs typeface="+mn-cs"/>
              </a:rPr>
              <a:t>Entrenamiento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laboral</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48DEA9-6F4F-4540-9E5D-C6F39079AF72}" type="slidenum">
              <a:rPr lang="en-US" smtClean="0"/>
              <a:t>17</a:t>
            </a:fld>
            <a:endParaRPr lang="en-US" dirty="0"/>
          </a:p>
        </p:txBody>
      </p:sp>
    </p:spTree>
    <p:extLst>
      <p:ext uri="{BB962C8B-B14F-4D97-AF65-F5344CB8AC3E}">
        <p14:creationId xmlns:p14="http://schemas.microsoft.com/office/powerpoint/2010/main" val="2488880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El sistema de AJCC también ofrece: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Servicios especiales (si se cumplen los requisitos de elegibilidad) para </a:t>
            </a:r>
            <a:r>
              <a:rPr lang="es-ES_tradnl" sz="1200" b="1" kern="1200" dirty="0" smtClean="0">
                <a:solidFill>
                  <a:schemeClr val="tx1"/>
                </a:solidFill>
                <a:effectLst/>
                <a:latin typeface="+mn-lt"/>
                <a:ea typeface="+mn-ea"/>
                <a:cs typeface="+mn-cs"/>
              </a:rPr>
              <a:t>veteranos</a:t>
            </a:r>
            <a:r>
              <a:rPr lang="en-US" sz="1200"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(como entrenamiento personalizado/orientación profesional/GI Bill), y para </a:t>
            </a:r>
            <a:r>
              <a:rPr lang="es-ES_tradnl" sz="1200" b="1" kern="1200" dirty="0" smtClean="0">
                <a:solidFill>
                  <a:schemeClr val="tx1"/>
                </a:solidFill>
                <a:effectLst/>
                <a:latin typeface="+mn-lt"/>
                <a:ea typeface="+mn-ea"/>
                <a:cs typeface="+mn-cs"/>
              </a:rPr>
              <a:t>jóvenes</a:t>
            </a:r>
            <a:r>
              <a:rPr lang="es-ES_tradnl" sz="1200" kern="1200" dirty="0" smtClean="0">
                <a:solidFill>
                  <a:schemeClr val="tx1"/>
                </a:solidFill>
                <a:effectLst/>
                <a:latin typeface="+mn-lt"/>
                <a:ea typeface="+mn-ea"/>
                <a:cs typeface="+mn-cs"/>
              </a:rPr>
              <a:t> ente 15 a 25 años de edad a través del Programa de Oportunidad de Empleo para los Jóvenes.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Los clubes de Experiencia Sin Límites</a:t>
            </a:r>
            <a:r>
              <a:rPr lang="es-ES_tradnl" sz="1200" kern="1200" dirty="0" smtClean="0">
                <a:solidFill>
                  <a:schemeClr val="tx1"/>
                </a:solidFill>
                <a:effectLst/>
                <a:latin typeface="+mn-lt"/>
                <a:ea typeface="+mn-ea"/>
                <a:cs typeface="+mn-cs"/>
              </a:rPr>
              <a:t>, los cuales son asociaciones de búsqueda de empleo para profesionales, técnicos y gerentes.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Reclutamientos de empleadores </a:t>
            </a:r>
            <a:r>
              <a:rPr lang="es-ES_tradnl" sz="1200" kern="1200" dirty="0" smtClean="0">
                <a:solidFill>
                  <a:schemeClr val="tx1"/>
                </a:solidFill>
                <a:effectLst/>
                <a:latin typeface="+mn-lt"/>
                <a:ea typeface="+mn-ea"/>
                <a:cs typeface="+mn-cs"/>
              </a:rPr>
              <a:t>– Los AJCC organizan reclutamientos de empleadores en persona y virtuales.</a:t>
            </a:r>
            <a:endParaRPr lang="en-US" sz="1200" kern="1200" dirty="0" smtClean="0">
              <a:solidFill>
                <a:schemeClr val="tx1"/>
              </a:solidFill>
              <a:effectLst/>
              <a:latin typeface="+mn-lt"/>
              <a:ea typeface="+mn-ea"/>
              <a:cs typeface="+mn-cs"/>
            </a:endParaRPr>
          </a:p>
          <a:p>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Los AJCC consideran la disponibilidad de otros recursos y subvenciones para pagar los costos de entrenamiento laboral, como la Asistencia Temporal para Familias Necesitadas (TANF), fondos de entrenamiento laboral financiados por el estado y las Becas Federal </a:t>
            </a:r>
            <a:r>
              <a:rPr lang="es-ES_tradnl" sz="1200" kern="1200" dirty="0" err="1" smtClean="0">
                <a:solidFill>
                  <a:schemeClr val="tx1"/>
                </a:solidFill>
                <a:effectLst/>
                <a:latin typeface="+mn-lt"/>
                <a:ea typeface="+mn-ea"/>
                <a:cs typeface="+mn-cs"/>
              </a:rPr>
              <a:t>Pell</a:t>
            </a:r>
            <a:r>
              <a:rPr lang="es-ES_tradnl" sz="1200" kern="1200" dirty="0" smtClean="0">
                <a:solidFill>
                  <a:schemeClr val="tx1"/>
                </a:solidFill>
                <a:effectLst/>
                <a:latin typeface="+mn-lt"/>
                <a:ea typeface="+mn-ea"/>
                <a:cs typeface="+mn-cs"/>
              </a:rPr>
              <a:t>, de modo que los fondos de WIOA complementen otras fuentes de becas para el entrenamiento laboral. Puede comunicarse con su AJCC local para obtener más información sobre programas locales y otros recursos comunitarios. </a:t>
            </a:r>
            <a:endParaRPr lang="en-US" sz="1200" kern="1200" dirty="0" smtClean="0">
              <a:solidFill>
                <a:schemeClr val="tx1"/>
              </a:solidFill>
              <a:effectLst/>
              <a:latin typeface="+mn-lt"/>
              <a:ea typeface="+mn-ea"/>
              <a:cs typeface="+mn-cs"/>
            </a:endParaRPr>
          </a:p>
          <a:p>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Y, por último, </a:t>
            </a:r>
            <a:r>
              <a:rPr lang="es-ES_tradnl" sz="1200" b="1" kern="1200" dirty="0" smtClean="0">
                <a:solidFill>
                  <a:schemeClr val="tx1"/>
                </a:solidFill>
                <a:effectLst/>
                <a:latin typeface="+mn-lt"/>
                <a:ea typeface="+mn-ea"/>
                <a:cs typeface="+mn-cs"/>
              </a:rPr>
              <a:t>CalJOBS</a:t>
            </a:r>
            <a:r>
              <a:rPr lang="es-ES_tradnl" sz="1200" kern="1200" dirty="0" smtClean="0">
                <a:solidFill>
                  <a:schemeClr val="tx1"/>
                </a:solidFill>
                <a:effectLst/>
                <a:latin typeface="+mn-lt"/>
                <a:ea typeface="+mn-ea"/>
                <a:cs typeface="+mn-cs"/>
              </a:rPr>
              <a:t>: Un sistema de búsqueda de empleo por internet sin costo accesible desde cualquier computadora las 24 horas del día, 7 días de la semana. CalJOBS le permite personalizar y guardar múltiples currículums para enviarlos a los empleadores. Los empleadores también pueden ver su currículum basándose en palabras claves. Además, CalJOBS busca en internet y le envía correos electrónicos con ofertas de trabajo que coinciden con los objetivos de su búsqueda de trabajo. Puede acceder a CalJOBS</a:t>
            </a:r>
            <a:r>
              <a:rPr lang="es-ES_tradnl" sz="1200" kern="1200" baseline="30000" dirty="0" smtClean="0">
                <a:solidFill>
                  <a:schemeClr val="tx1"/>
                </a:solidFill>
                <a:effectLst/>
                <a:latin typeface="+mn-lt"/>
                <a:ea typeface="+mn-ea"/>
                <a:cs typeface="+mn-cs"/>
              </a:rPr>
              <a:t>SM</a:t>
            </a:r>
            <a:r>
              <a:rPr lang="es-ES_tradnl" sz="1200" kern="1200" dirty="0" smtClean="0">
                <a:solidFill>
                  <a:schemeClr val="tx1"/>
                </a:solidFill>
                <a:effectLst/>
                <a:latin typeface="+mn-lt"/>
                <a:ea typeface="+mn-ea"/>
                <a:cs typeface="+mn-cs"/>
              </a:rPr>
              <a:t> en </a:t>
            </a:r>
            <a:r>
              <a:rPr lang="es-ES_tradnl" sz="1200" u="sng" kern="1200" dirty="0" smtClean="0">
                <a:solidFill>
                  <a:schemeClr val="tx1"/>
                </a:solidFill>
                <a:effectLst/>
                <a:latin typeface="+mn-lt"/>
                <a:ea typeface="+mn-ea"/>
                <a:cs typeface="+mn-cs"/>
              </a:rPr>
              <a:t>caljobs.ca.gov</a:t>
            </a:r>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La mayoría de los clientes del UI deben registrarse en CalJOBS y crear un currículum por internet que los empleadores puedan ver. Debe cumplir con este requisito dentro de 21 días a partir de que reciba el formulario </a:t>
            </a:r>
            <a:r>
              <a:rPr lang="es-ES_tradnl" sz="1200" i="1" kern="1200" dirty="0" smtClean="0">
                <a:solidFill>
                  <a:schemeClr val="tx1"/>
                </a:solidFill>
                <a:effectLst/>
                <a:latin typeface="+mn-lt"/>
                <a:ea typeface="+mn-ea"/>
                <a:cs typeface="+mn-cs"/>
              </a:rPr>
              <a:t>Notificación Sobre los Requisitos para Registrarse para Encontrar Empleo</a:t>
            </a:r>
            <a:r>
              <a:rPr lang="en-US" sz="1200"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(DE 8405/S). El no cumplir con este requisito puede resultar en una demora o la pérdida de los beneficios del UI.</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48DEA9-6F4F-4540-9E5D-C6F39079AF72}" type="slidenum">
              <a:rPr lang="en-US" smtClean="0"/>
              <a:t>18</a:t>
            </a:fld>
            <a:endParaRPr lang="en-US" dirty="0"/>
          </a:p>
        </p:txBody>
      </p:sp>
    </p:spTree>
    <p:extLst>
      <p:ext uri="{BB962C8B-B14F-4D97-AF65-F5344CB8AC3E}">
        <p14:creationId xmlns:p14="http://schemas.microsoft.com/office/powerpoint/2010/main" val="2003127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Para comunicarse con su Centro de Empleo de América en California local, visite </a:t>
            </a:r>
            <a:r>
              <a:rPr lang="es-ES_tradnl" sz="1200" b="1" kern="1200" dirty="0" smtClean="0">
                <a:solidFill>
                  <a:schemeClr val="tx1"/>
                </a:solidFill>
                <a:effectLst/>
                <a:latin typeface="+mn-lt"/>
                <a:ea typeface="+mn-ea"/>
                <a:cs typeface="+mn-cs"/>
              </a:rPr>
              <a:t>careeronestop.org</a:t>
            </a:r>
            <a:r>
              <a:rPr lang="en-US" sz="1200"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 Además de encontrar ayuda local, este sitio web es su fuente para explorar carreras, entrenamiento laboral y trabajos. </a:t>
            </a:r>
            <a:endParaRPr lang="en-US" sz="1200" kern="1200" dirty="0" smtClean="0">
              <a:solidFill>
                <a:schemeClr val="tx1"/>
              </a:solidFill>
              <a:effectLst/>
              <a:latin typeface="+mn-lt"/>
              <a:ea typeface="+mn-ea"/>
              <a:cs typeface="+mn-cs"/>
            </a:endParaRPr>
          </a:p>
          <a:p>
            <a:endParaRPr lang="en-US" b="0" baseline="0" dirty="0" smtClean="0"/>
          </a:p>
          <a:p>
            <a:endParaRPr lang="en-US" b="0" baseline="0" dirty="0" smtClean="0"/>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[LOCAL AREAS</a:t>
            </a:r>
            <a:r>
              <a:rPr lang="en-US" baseline="0" dirty="0" smtClean="0"/>
              <a:t> CAN ADD IN SLIDES FOR THEIR SPECIFIC OFFICES/SERVICES/PROGRAMS/GRANTS AFTER THIS SLIDE]</a:t>
            </a:r>
            <a:endParaRPr lang="en-US"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19</a:t>
            </a:fld>
            <a:endParaRPr lang="en-US" dirty="0"/>
          </a:p>
        </p:txBody>
      </p:sp>
    </p:spTree>
    <p:extLst>
      <p:ext uri="{BB962C8B-B14F-4D97-AF65-F5344CB8AC3E}">
        <p14:creationId xmlns:p14="http://schemas.microsoft.com/office/powerpoint/2010/main" val="3357527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Respuesta Rápida es un programa sin costo diseñado para que usted regrese a trabajar lo más rápido posible después de un despido o cierre de una fábrica. El propósito de esta orientación sobre la Respuesta Rápida 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Proporcionar información sobre los beneficios y programas de la compensación por desempleo.</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Hablar sobre los programas de asistencia para el empleo y entrenamiento laboral a través del sistema comprensivo, y</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Conectarlo con otros recursos federales, estatales y locales.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Estos servicios y recursos se personalizan según sus necesidades con el objetivo de minimizar las interrupciones en su vida asociadas con la pérdida del empleo. Estos servicios se llevan a cabo por agencias de desarrollo de la fuerza laboral estatal y local en asociación con la red de Centros de Empleo de América en </a:t>
            </a:r>
            <a:r>
              <a:rPr lang="es-ES_tradnl" sz="1200" kern="1200" dirty="0" err="1" smtClean="0">
                <a:solidFill>
                  <a:schemeClr val="tx1"/>
                </a:solidFill>
                <a:effectLst/>
                <a:latin typeface="+mn-lt"/>
                <a:ea typeface="+mn-ea"/>
                <a:cs typeface="+mn-cs"/>
              </a:rPr>
              <a:t>California</a:t>
            </a:r>
            <a:r>
              <a:rPr lang="es-ES_tradnl" sz="1200" kern="1200" baseline="30000" dirty="0" err="1" smtClean="0">
                <a:solidFill>
                  <a:schemeClr val="tx1"/>
                </a:solidFill>
                <a:effectLst/>
                <a:latin typeface="+mn-lt"/>
                <a:ea typeface="+mn-ea"/>
                <a:cs typeface="+mn-cs"/>
              </a:rPr>
              <a:t>SM</a:t>
            </a:r>
            <a:r>
              <a:rPr lang="en-US" sz="1200"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48DEA9-6F4F-4540-9E5D-C6F39079AF72}" type="slidenum">
              <a:rPr lang="en-US" smtClean="0"/>
              <a:t>2</a:t>
            </a:fld>
            <a:endParaRPr lang="en-US" dirty="0"/>
          </a:p>
        </p:txBody>
      </p:sp>
    </p:spTree>
    <p:extLst>
      <p:ext uri="{BB962C8B-B14F-4D97-AF65-F5344CB8AC3E}">
        <p14:creationId xmlns:p14="http://schemas.microsoft.com/office/powerpoint/2010/main" val="318006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[OPTIONAL = IF LIMITED ON TIME, THIS SLIDE CAN BE SKIPPED]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20</a:t>
            </a:fld>
            <a:endParaRPr lang="en-US" dirty="0"/>
          </a:p>
        </p:txBody>
      </p:sp>
    </p:spTree>
    <p:extLst>
      <p:ext uri="{BB962C8B-B14F-4D97-AF65-F5344CB8AC3E}">
        <p14:creationId xmlns:p14="http://schemas.microsoft.com/office/powerpoint/2010/main" val="413385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[OPTIONAL = IF LIMITED ON TIME, THIS SLIDE CAN BE SKIPPED]</a:t>
            </a:r>
            <a:endParaRPr lang="en-US" dirty="0" smtClean="0"/>
          </a:p>
          <a:p>
            <a:pPr marL="0" indent="0">
              <a:buFont typeface="Arial" panose="020B0604020202020204" pitchFamily="34" charset="0"/>
              <a:buNone/>
            </a:pPr>
            <a:endParaRPr lang="en-US" dirty="0" smtClean="0"/>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El Seguro de Incapacidad (DI) es un componente del programa de Seguro Estatal de Incapacidad. Ofrece beneficios que reemplazan una parte de los sueldos a los trabajadores elegibles de California que no pueden trabajar debido a una enfermedad que no está relacionada con el trabajo, una lesión o por un embarazo y es financiado a través de la deducción de la nómina del empleado. Aunque las incapacidades relacionadas con el trabajo están cubiertas por las leyes del programa de Compensación para Trabajadores, los beneficios del DI también pueden pagarse por enfermedades o lesiones relacionadas con el trabajo bajo ciertas circunstancias.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El Permiso Familiar Pagado (PFL) ofrece beneficios a las personas que necesitan ausentarse de su empleo para cuidar a un familiar que se encuentra gravemente enfermo, tales como a un hijo, padre, suegro, abuelo, nieto, hermano, cónyuge, o pareja doméstica debidamente registrada. Los beneficios también están disponibles para padres que necesitan ausentarse de su empleo para establecer vínculos paternales con un hijo recién nacido, adoptado o bajo el cuidado de crianza temporal (</a:t>
            </a:r>
            <a:r>
              <a:rPr lang="es-ES_tradnl" sz="1200" i="1" kern="1200" dirty="0" err="1" smtClean="0">
                <a:solidFill>
                  <a:schemeClr val="tx1"/>
                </a:solidFill>
                <a:effectLst/>
                <a:latin typeface="+mn-lt"/>
                <a:ea typeface="+mn-ea"/>
                <a:cs typeface="+mn-cs"/>
              </a:rPr>
              <a:t>foster</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care</a:t>
            </a:r>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Es importante notar que no puede recibir beneficios del Seguro de Incapacidad y el Seguro de Desempleo al mismo tiempo.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Para información adicional sobre el Seguro de Incapacidad de California, visite el sitio web del EDD: </a:t>
            </a:r>
            <a:r>
              <a:rPr lang="es-ES_tradnl" sz="1200" b="1" kern="1200" dirty="0" smtClean="0">
                <a:solidFill>
                  <a:schemeClr val="tx1"/>
                </a:solidFill>
                <a:effectLst/>
                <a:latin typeface="+mn-lt"/>
                <a:ea typeface="+mn-ea"/>
                <a:cs typeface="+mn-cs"/>
              </a:rPr>
              <a:t>edd.ca.gov/</a:t>
            </a:r>
            <a:r>
              <a:rPr lang="es-ES_tradnl" sz="1200" b="1" kern="1200" dirty="0" err="1" smtClean="0">
                <a:solidFill>
                  <a:schemeClr val="tx1"/>
                </a:solidFill>
                <a:effectLst/>
                <a:latin typeface="+mn-lt"/>
                <a:ea typeface="+mn-ea"/>
                <a:cs typeface="+mn-cs"/>
              </a:rPr>
              <a:t>disability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48DEA9-6F4F-4540-9E5D-C6F39079AF72}" type="slidenum">
              <a:rPr lang="en-US" smtClean="0"/>
              <a:t>21</a:t>
            </a:fld>
            <a:endParaRPr lang="en-US" dirty="0"/>
          </a:p>
        </p:txBody>
      </p:sp>
    </p:spTree>
    <p:extLst>
      <p:ext uri="{BB962C8B-B14F-4D97-AF65-F5344CB8AC3E}">
        <p14:creationId xmlns:p14="http://schemas.microsoft.com/office/powerpoint/2010/main" val="325854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[OPTIONAL = IF LIMITED ON TIME, THIS SLIDE CAN BE SKIPPED]</a:t>
            </a:r>
            <a:endParaRPr lang="en-US" dirty="0" smtClean="0"/>
          </a:p>
          <a:p>
            <a:endParaRPr lang="en-US" dirty="0" smtClean="0"/>
          </a:p>
          <a:p>
            <a:pPr marL="171450" lvl="0" indent="-171450">
              <a:buFont typeface="Arial" panose="020B0604020202020204" pitchFamily="34" charset="0"/>
              <a:buChar char="•"/>
            </a:pPr>
            <a:r>
              <a:rPr lang="es-ES_tradnl" sz="1200" kern="1200" dirty="0" err="1" smtClean="0">
                <a:solidFill>
                  <a:schemeClr val="tx1"/>
                </a:solidFill>
                <a:effectLst/>
                <a:latin typeface="+mn-lt"/>
                <a:ea typeface="+mn-ea"/>
                <a:cs typeface="+mn-cs"/>
              </a:rPr>
              <a:t>Covered</a:t>
            </a:r>
            <a:r>
              <a:rPr lang="es-ES_tradnl" sz="1200" kern="1200" dirty="0" smtClean="0">
                <a:solidFill>
                  <a:schemeClr val="tx1"/>
                </a:solidFill>
                <a:effectLst/>
                <a:latin typeface="+mn-lt"/>
                <a:ea typeface="+mn-ea"/>
                <a:cs typeface="+mn-cs"/>
              </a:rPr>
              <a:t> California es un servicio gratuito que conecta a los californianos con un seguro de salud bajo la Ley de Protección al Paciente y del Cuidado de Salud a Bajo Precio.</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Es el único lugar donde puede obtener ayuda financiera cuando compra un seguro médico de compañías reconocidas.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Eso significa que cuando presenta su solicitud, puede ser elegible para un descuento en un plan de salud a través de </a:t>
            </a:r>
            <a:r>
              <a:rPr lang="es-ES_tradnl" sz="1200" kern="1200" dirty="0" err="1" smtClean="0">
                <a:solidFill>
                  <a:schemeClr val="tx1"/>
                </a:solidFill>
                <a:effectLst/>
                <a:latin typeface="+mn-lt"/>
                <a:ea typeface="+mn-ea"/>
                <a:cs typeface="+mn-cs"/>
              </a:rPr>
              <a:t>Covered</a:t>
            </a:r>
            <a:r>
              <a:rPr lang="es-ES_tradnl" sz="1200" kern="1200" dirty="0" smtClean="0">
                <a:solidFill>
                  <a:schemeClr val="tx1"/>
                </a:solidFill>
                <a:effectLst/>
                <a:latin typeface="+mn-lt"/>
                <a:ea typeface="+mn-ea"/>
                <a:cs typeface="+mn-cs"/>
              </a:rPr>
              <a:t> California u obtener un seguro de salud a través del programa estatal </a:t>
            </a:r>
            <a:r>
              <a:rPr lang="es-ES_tradnl" sz="1200" kern="1200" dirty="0" err="1" smtClean="0">
                <a:solidFill>
                  <a:schemeClr val="tx1"/>
                </a:solidFill>
                <a:effectLst/>
                <a:latin typeface="+mn-lt"/>
                <a:ea typeface="+mn-ea"/>
                <a:cs typeface="+mn-cs"/>
              </a:rPr>
              <a:t>Medi</a:t>
            </a:r>
            <a:r>
              <a:rPr lang="es-ES_tradnl" sz="1200" kern="1200" dirty="0" smtClean="0">
                <a:solidFill>
                  <a:schemeClr val="tx1"/>
                </a:solidFill>
                <a:effectLst/>
                <a:latin typeface="+mn-lt"/>
                <a:ea typeface="+mn-ea"/>
                <a:cs typeface="+mn-cs"/>
              </a:rPr>
              <a:t>-Cal. De cualquier manera, tendrá una excelente cobertura médica.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Puede encontrar información adicional en el sitio web: </a:t>
            </a:r>
            <a:r>
              <a:rPr lang="es-ES_tradnl" sz="1200" b="1" kern="1200" dirty="0" smtClean="0">
                <a:solidFill>
                  <a:schemeClr val="tx1"/>
                </a:solidFill>
                <a:effectLst/>
                <a:latin typeface="+mn-lt"/>
                <a:ea typeface="+mn-ea"/>
                <a:cs typeface="+mn-cs"/>
              </a:rPr>
              <a:t>coveredca.com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48DEA9-6F4F-4540-9E5D-C6F39079AF72}" type="slidenum">
              <a:rPr lang="en-US" smtClean="0"/>
              <a:t>22</a:t>
            </a:fld>
            <a:endParaRPr lang="en-US" dirty="0"/>
          </a:p>
        </p:txBody>
      </p:sp>
    </p:spTree>
    <p:extLst>
      <p:ext uri="{BB962C8B-B14F-4D97-AF65-F5344CB8AC3E}">
        <p14:creationId xmlns:p14="http://schemas.microsoft.com/office/powerpoint/2010/main" val="736900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[OPTIONAL = IF LIMITED ON TIME, THIS SLIDE CAN BE SKIPPED]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panose="020F0502020204030204" pitchFamily="34" charset="0"/>
              <a:cs typeface="Calibri" panose="020F0502020204030204" pitchFamily="34" charset="0"/>
            </a:endParaRPr>
          </a:p>
          <a:p>
            <a:r>
              <a:rPr lang="es-ES_tradnl" sz="1200" kern="1200" dirty="0" smtClean="0">
                <a:solidFill>
                  <a:schemeClr val="tx1"/>
                </a:solidFill>
                <a:effectLst/>
                <a:latin typeface="+mn-lt"/>
                <a:ea typeface="+mn-ea"/>
                <a:cs typeface="+mn-cs"/>
              </a:rPr>
              <a:t>Puede encontrar información adicional en el sitio web: </a:t>
            </a:r>
            <a:r>
              <a:rPr lang="es-ES_tradnl" sz="1200" b="1" kern="1200" dirty="0" smtClean="0">
                <a:solidFill>
                  <a:schemeClr val="tx1"/>
                </a:solidFill>
                <a:effectLst/>
                <a:latin typeface="+mn-lt"/>
                <a:ea typeface="+mn-ea"/>
                <a:cs typeface="+mn-cs"/>
              </a:rPr>
              <a:t>coveredca.com</a:t>
            </a:r>
            <a:r>
              <a:rPr lang="en-US" sz="1200" b="1" kern="1200" dirty="0" smtClean="0">
                <a:solidFill>
                  <a:schemeClr val="tx1"/>
                </a:solidFill>
                <a:effectLst/>
                <a:latin typeface="+mn-lt"/>
                <a:ea typeface="+mn-ea"/>
                <a:cs typeface="+mn-cs"/>
              </a:rPr>
              <a:t>/</a:t>
            </a:r>
            <a:r>
              <a:rPr lang="en-US" sz="1200" b="1" kern="1200" dirty="0" err="1" smtClean="0">
                <a:solidFill>
                  <a:schemeClr val="tx1"/>
                </a:solidFill>
                <a:effectLst/>
                <a:latin typeface="+mn-lt"/>
                <a:ea typeface="+mn-ea"/>
                <a:cs typeface="+mn-cs"/>
              </a:rPr>
              <a:t>espanol</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48DEA9-6F4F-4540-9E5D-C6F39079AF72}" type="slidenum">
              <a:rPr lang="en-US" smtClean="0"/>
              <a:t>23</a:t>
            </a:fld>
            <a:endParaRPr lang="en-US" dirty="0"/>
          </a:p>
        </p:txBody>
      </p:sp>
    </p:spTree>
    <p:extLst>
      <p:ext uri="{BB962C8B-B14F-4D97-AF65-F5344CB8AC3E}">
        <p14:creationId xmlns:p14="http://schemas.microsoft.com/office/powerpoint/2010/main" val="83704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[OPTIONAL = IF LIMITED ON TIME, THIS SLIDE CAN BE SKIPPED]</a:t>
            </a:r>
            <a:endParaRPr lang="en-US" dirty="0" smtClean="0"/>
          </a:p>
          <a:p>
            <a:endParaRPr lang="en-US" dirty="0" smtClean="0"/>
          </a:p>
          <a:p>
            <a:r>
              <a:rPr lang="en-US" dirty="0" smtClean="0"/>
              <a:t>Hay </a:t>
            </a:r>
            <a:r>
              <a:rPr lang="en-US" dirty="0" err="1" smtClean="0"/>
              <a:t>varios</a:t>
            </a:r>
            <a:r>
              <a:rPr lang="en-US" dirty="0" smtClean="0"/>
              <a:t> </a:t>
            </a:r>
            <a:r>
              <a:rPr lang="en-US" dirty="0" err="1" smtClean="0"/>
              <a:t>recursos</a:t>
            </a:r>
            <a:r>
              <a:rPr lang="en-US" baseline="0" dirty="0" smtClean="0"/>
              <a:t> del </a:t>
            </a:r>
            <a:r>
              <a:rPr lang="en-US" baseline="0" dirty="0" err="1" smtClean="0"/>
              <a:t>Departament</a:t>
            </a:r>
            <a:r>
              <a:rPr lang="en-US" baseline="0" dirty="0" smtClean="0"/>
              <a:t> de </a:t>
            </a:r>
            <a:r>
              <a:rPr lang="en-US" baseline="0" dirty="0" err="1" smtClean="0"/>
              <a:t>Trabajo</a:t>
            </a:r>
            <a:r>
              <a:rPr lang="en-US" baseline="0" dirty="0" smtClean="0"/>
              <a:t> de </a:t>
            </a:r>
            <a:r>
              <a:rPr lang="en-US" baseline="0" dirty="0" err="1" smtClean="0"/>
              <a:t>los</a:t>
            </a:r>
            <a:r>
              <a:rPr lang="en-US" baseline="0" dirty="0" smtClean="0"/>
              <a:t> </a:t>
            </a:r>
            <a:r>
              <a:rPr lang="en-US" baseline="0" dirty="0" err="1" smtClean="0"/>
              <a:t>Estados</a:t>
            </a:r>
            <a:r>
              <a:rPr lang="en-US" baseline="0" dirty="0" smtClean="0"/>
              <a:t> </a:t>
            </a:r>
            <a:r>
              <a:rPr lang="en-US" baseline="0" dirty="0" err="1" smtClean="0"/>
              <a:t>Unidos</a:t>
            </a:r>
            <a:r>
              <a:rPr lang="en-US" baseline="0" dirty="0" smtClean="0"/>
              <a:t> </a:t>
            </a:r>
            <a:r>
              <a:rPr lang="en-US" baseline="0" dirty="0" err="1" smtClean="0"/>
              <a:t>disponibles</a:t>
            </a:r>
            <a:r>
              <a:rPr lang="en-US" baseline="0" dirty="0" smtClean="0"/>
              <a:t> para </a:t>
            </a:r>
            <a:r>
              <a:rPr lang="en-US" baseline="0" dirty="0" err="1" smtClean="0"/>
              <a:t>usted</a:t>
            </a:r>
            <a:r>
              <a:rPr lang="en-US" dirty="0" smtClean="0"/>
              <a:t>:</a:t>
            </a:r>
          </a:p>
          <a:p>
            <a:endParaRPr lang="en-US" dirty="0" smtClean="0"/>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COBRA – La Ley </a:t>
            </a:r>
            <a:r>
              <a:rPr lang="es-MX" sz="1200" b="1" kern="1200" dirty="0" smtClean="0">
                <a:solidFill>
                  <a:schemeClr val="tx1"/>
                </a:solidFill>
                <a:effectLst/>
                <a:latin typeface="+mn-lt"/>
                <a:ea typeface="+mn-ea"/>
                <a:cs typeface="+mn-cs"/>
              </a:rPr>
              <a:t>Ómnibus Consolidada de Reconciliación Presupuestaria</a:t>
            </a:r>
            <a:r>
              <a:rPr lang="es-MX" sz="1200" kern="1200" dirty="0" smtClean="0">
                <a:solidFill>
                  <a:schemeClr val="tx1"/>
                </a:solidFill>
                <a:effectLst/>
                <a:latin typeface="+mn-lt"/>
                <a:ea typeface="+mn-ea"/>
                <a:cs typeface="+mn-cs"/>
              </a:rPr>
              <a:t> es una ley federal que extiende su seguro de salud grupal actual cuando experimenta un evento que califica, tal como la terminación del empleo o la reducción de sus horas laborales a tiempo parcial.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HIPPA - La </a:t>
            </a:r>
            <a:r>
              <a:rPr lang="es-ES" sz="1200" b="1" kern="1200" dirty="0" smtClean="0">
                <a:solidFill>
                  <a:schemeClr val="tx1"/>
                </a:solidFill>
                <a:effectLst/>
                <a:latin typeface="+mn-lt"/>
                <a:ea typeface="+mn-ea"/>
                <a:cs typeface="+mn-cs"/>
              </a:rPr>
              <a:t>Ley de Portabilidad y Responsabilidad de Seguros de Salud</a:t>
            </a:r>
            <a:r>
              <a:rPr lang="es-ES" sz="1200" kern="1200" dirty="0" smtClean="0">
                <a:solidFill>
                  <a:schemeClr val="tx1"/>
                </a:solidFill>
                <a:effectLst/>
                <a:latin typeface="+mn-lt"/>
                <a:ea typeface="+mn-ea"/>
                <a:cs typeface="+mn-cs"/>
              </a:rPr>
              <a:t> ofrece la posibilidad de transferir y continuar la cobertura de seguro médico para millones de trabajadores estadounidenses y sus familias cuando cambian o pierden sus trabajos.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La Ley de Seguridad de los Ingresos de Jubilación de los empleados </a:t>
            </a:r>
            <a:r>
              <a:rPr lang="es-ES_tradnl" sz="1200" kern="1200" dirty="0" smtClean="0">
                <a:solidFill>
                  <a:schemeClr val="tx1"/>
                </a:solidFill>
                <a:effectLst/>
                <a:latin typeface="+mn-lt"/>
                <a:ea typeface="+mn-ea"/>
                <a:cs typeface="+mn-cs"/>
              </a:rPr>
              <a:t>es una ley federal que establece estándares mínimos para los planes de pensiones en la industria privada.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Para obtener más información, acceda al sitio web en </a:t>
            </a:r>
            <a:r>
              <a:rPr lang="es-ES_tradnl" sz="1200" b="1" kern="1200" dirty="0" smtClean="0">
                <a:solidFill>
                  <a:schemeClr val="tx1"/>
                </a:solidFill>
                <a:effectLst/>
                <a:latin typeface="+mn-lt"/>
                <a:ea typeface="+mn-ea"/>
                <a:cs typeface="+mn-cs"/>
              </a:rPr>
              <a:t>dol.gov</a:t>
            </a:r>
            <a:r>
              <a:rPr lang="es-ES_tradn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También se puede comunicar con el Departamento de Trabajo de los Estados Unidos Administración de Seguridad de Beneficios del Empleado al 1-866-444-3272.</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48DEA9-6F4F-4540-9E5D-C6F39079AF72}" type="slidenum">
              <a:rPr lang="en-US" smtClean="0"/>
              <a:t>24</a:t>
            </a:fld>
            <a:endParaRPr lang="en-US" dirty="0"/>
          </a:p>
        </p:txBody>
      </p:sp>
    </p:spTree>
    <p:extLst>
      <p:ext uri="{BB962C8B-B14F-4D97-AF65-F5344CB8AC3E}">
        <p14:creationId xmlns:p14="http://schemas.microsoft.com/office/powerpoint/2010/main" val="3083682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Gracias por asistir a la sesión de hoy. Hoy se le presentó mucha información, así que: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No pierda el tiempo</a:t>
            </a:r>
            <a:r>
              <a:rPr lang="en-US" sz="1200"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 Comuníquese con el Centro de Empleo de América en California local para expandir su búsqueda de trabajo.</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Cree un plan</a:t>
            </a:r>
            <a:r>
              <a:rPr lang="es-ES_tradnl" sz="1200" kern="1200" dirty="0" smtClean="0">
                <a:solidFill>
                  <a:schemeClr val="tx1"/>
                </a:solidFill>
                <a:effectLst/>
                <a:latin typeface="+mn-lt"/>
                <a:ea typeface="+mn-ea"/>
                <a:cs typeface="+mn-cs"/>
              </a:rPr>
              <a:t> – Utilice todos los recursos mencionados el día de hoy. Estamos aquí para ayudarlo.</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b="1" kern="1200" dirty="0" smtClean="0">
                <a:solidFill>
                  <a:schemeClr val="tx1"/>
                </a:solidFill>
                <a:effectLst/>
                <a:latin typeface="+mn-lt"/>
                <a:ea typeface="+mn-ea"/>
                <a:cs typeface="+mn-cs"/>
              </a:rPr>
              <a:t>¡Actúe ahora!</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48DEA9-6F4F-4540-9E5D-C6F39079AF72}" type="slidenum">
              <a:rPr lang="en-US" smtClean="0"/>
              <a:t>25</a:t>
            </a:fld>
            <a:endParaRPr lang="en-US" dirty="0"/>
          </a:p>
        </p:txBody>
      </p:sp>
    </p:spTree>
    <p:extLst>
      <p:ext uri="{BB962C8B-B14F-4D97-AF65-F5344CB8AC3E}">
        <p14:creationId xmlns:p14="http://schemas.microsoft.com/office/powerpoint/2010/main" val="148024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El programa del Seguro de Desempleo ofrece: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Un reemplazo parcial de ingresos para los empleados que han perdido sus trabajos o que han tenido una </a:t>
            </a:r>
            <a:r>
              <a:rPr lang="es-ES_tradnl" sz="1200" kern="1200" dirty="0" err="1" smtClean="0">
                <a:solidFill>
                  <a:schemeClr val="tx1"/>
                </a:solidFill>
                <a:effectLst/>
                <a:latin typeface="+mn-lt"/>
                <a:ea typeface="+mn-ea"/>
                <a:cs typeface="+mn-cs"/>
              </a:rPr>
              <a:t>disminuci</a:t>
            </a:r>
            <a:r>
              <a:rPr lang="es-MX" sz="1200" kern="1200" dirty="0" err="1" smtClean="0">
                <a:solidFill>
                  <a:schemeClr val="tx1"/>
                </a:solidFill>
                <a:effectLst/>
                <a:latin typeface="+mn-lt"/>
                <a:ea typeface="+mn-ea"/>
                <a:cs typeface="+mn-cs"/>
              </a:rPr>
              <a:t>ón</a:t>
            </a:r>
            <a:r>
              <a:rPr lang="es-MX" sz="1200" kern="1200" dirty="0" smtClean="0">
                <a:solidFill>
                  <a:schemeClr val="tx1"/>
                </a:solidFill>
                <a:effectLst/>
                <a:latin typeface="+mn-lt"/>
                <a:ea typeface="+mn-ea"/>
                <a:cs typeface="+mn-cs"/>
              </a:rPr>
              <a:t> de sus horas de trabajo por causas ajenas a su voluntad.</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Es financiado por los empleadores sin costo para los empleados.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_tradnl" sz="1200" kern="1200" dirty="0" smtClean="0">
                <a:solidFill>
                  <a:schemeClr val="tx1"/>
                </a:solidFill>
                <a:effectLst/>
                <a:latin typeface="+mn-lt"/>
                <a:ea typeface="+mn-ea"/>
                <a:cs typeface="+mn-cs"/>
              </a:rPr>
              <a:t>La cantidad de beneficios semanal del Seguro de Desempleo (UI) regular varía de $40 a $450 y se basa en los ingresos. Al solicitar los beneficios del UI, debe haber ganado los ingresos suficientes durante el año reglamentario para presentar una solicitud. El período reglamentario del UI es un período específico de 12 meses que usa el EDD para ver si ganó los ingresos suficientes para establecer una solicitud del UI. La duración de su solicitud depende de su ingreso.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3</a:t>
            </a:fld>
            <a:endParaRPr lang="en-US" dirty="0"/>
          </a:p>
        </p:txBody>
      </p:sp>
    </p:spTree>
    <p:extLst>
      <p:ext uri="{BB962C8B-B14F-4D97-AF65-F5344CB8AC3E}">
        <p14:creationId xmlns:p14="http://schemas.microsoft.com/office/powerpoint/2010/main" val="231762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a:t>
            </a:r>
            <a:endParaRPr lang="en-US"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4</a:t>
            </a:fld>
            <a:endParaRPr lang="en-US" dirty="0"/>
          </a:p>
        </p:txBody>
      </p:sp>
    </p:spTree>
    <p:extLst>
      <p:ext uri="{BB962C8B-B14F-4D97-AF65-F5344CB8AC3E}">
        <p14:creationId xmlns:p14="http://schemas.microsoft.com/office/powerpoint/2010/main" val="154664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Para solicitar el Seguro de Desempleo, presente una solicitud por internet, teléfono, fax o correo postal.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Por internet:</a:t>
            </a:r>
            <a:endParaRPr lang="en-US" b="1" dirty="0" smtClean="0"/>
          </a:p>
          <a:p>
            <a:pPr marL="171450" indent="-171450">
              <a:buFont typeface="Arial" panose="020B0604020202020204" pitchFamily="34" charset="0"/>
              <a:buChar char="•"/>
            </a:pPr>
            <a:r>
              <a:rPr lang="en-US" dirty="0" smtClean="0"/>
              <a:t>UI </a:t>
            </a:r>
            <a:r>
              <a:rPr lang="en-US" dirty="0" err="1" smtClean="0"/>
              <a:t>Online</a:t>
            </a:r>
            <a:r>
              <a:rPr lang="en-US" baseline="30000" dirty="0" err="1" smtClean="0"/>
              <a:t>SM</a:t>
            </a:r>
            <a:r>
              <a:rPr lang="en-US" dirty="0" smtClean="0"/>
              <a:t> </a:t>
            </a:r>
            <a:r>
              <a:rPr lang="es-ES_tradnl" sz="1200" kern="1200" dirty="0" smtClean="0">
                <a:solidFill>
                  <a:schemeClr val="tx1"/>
                </a:solidFill>
                <a:effectLst/>
                <a:latin typeface="+mn-lt"/>
                <a:ea typeface="+mn-ea"/>
                <a:cs typeface="+mn-cs"/>
              </a:rPr>
              <a:t>es la manera más rápida para presentar una solicitud en </a:t>
            </a:r>
            <a:r>
              <a:rPr lang="en-US" b="1" dirty="0" smtClean="0"/>
              <a:t>edd.ca.gov/Unemployment/UI_Online_Espanol.htm</a:t>
            </a:r>
            <a:r>
              <a:rPr lang="es-ES_tradnl" sz="1200" kern="1200" dirty="0" smtClean="0">
                <a:solidFill>
                  <a:schemeClr val="tx1"/>
                </a:solidFill>
                <a:effectLst/>
                <a:latin typeface="+mn-lt"/>
                <a:ea typeface="+mn-ea"/>
                <a:cs typeface="+mn-cs"/>
              </a:rPr>
              <a:t>. El sistema está disponible los 7 días de la semana, las 24 horas del día.</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48DEA9-6F4F-4540-9E5D-C6F39079AF72}" type="slidenum">
              <a:rPr lang="en-US" smtClean="0"/>
              <a:t>5</a:t>
            </a:fld>
            <a:endParaRPr lang="en-US" dirty="0"/>
          </a:p>
        </p:txBody>
      </p:sp>
    </p:spTree>
    <p:extLst>
      <p:ext uri="{BB962C8B-B14F-4D97-AF65-F5344CB8AC3E}">
        <p14:creationId xmlns:p14="http://schemas.microsoft.com/office/powerpoint/2010/main" val="2919769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s-MX" sz="1200" kern="1200" dirty="0" smtClean="0">
                <a:solidFill>
                  <a:schemeClr val="tx1"/>
                </a:solidFill>
                <a:effectLst/>
                <a:latin typeface="+mn-lt"/>
                <a:ea typeface="+mn-ea"/>
                <a:cs typeface="+mn-cs"/>
              </a:rPr>
              <a:t>Cree una cuenta en los Programas de Beneficios Online para acceder a UI Online.</a:t>
            </a:r>
          </a:p>
          <a:p>
            <a:pPr marL="1085850" lvl="2" indent="-171450">
              <a:buFont typeface="Arial" panose="020B0604020202020204" pitchFamily="34" charset="0"/>
              <a:buChar char="•"/>
            </a:pPr>
            <a:r>
              <a:rPr lang="es-MX" sz="1200" kern="1200" dirty="0" smtClean="0">
                <a:solidFill>
                  <a:schemeClr val="tx1"/>
                </a:solidFill>
                <a:effectLst/>
                <a:latin typeface="+mn-lt"/>
                <a:ea typeface="+mn-ea"/>
                <a:cs typeface="+mn-cs"/>
              </a:rPr>
              <a:t>Cuando solicite los beneficios del UI, necesitará su licencia de conducir o su tarjeta de identificación (ID); el nombre y dirección de su último empleador; las fechas en que trabajó; nombre del supervisor</a:t>
            </a:r>
          </a:p>
          <a:p>
            <a:pPr marL="1085850" lvl="2" indent="-171450">
              <a:buFont typeface="Arial" panose="020B0604020202020204" pitchFamily="34" charset="0"/>
              <a:buChar char="•"/>
            </a:pPr>
            <a:r>
              <a:rPr lang="es-MX" sz="1200" kern="1200" dirty="0" smtClean="0">
                <a:solidFill>
                  <a:schemeClr val="tx1"/>
                </a:solidFill>
                <a:effectLst/>
                <a:latin typeface="+mn-lt"/>
                <a:ea typeface="+mn-ea"/>
                <a:cs typeface="+mn-cs"/>
              </a:rPr>
              <a:t>Para cumplir con la prevención del fraude, es posible que le hagamos varias preguntas de seguridad cuando solicite el UI.</a:t>
            </a:r>
          </a:p>
          <a:p>
            <a:pPr marL="1085850" lvl="2" indent="-171450">
              <a:buFont typeface="Arial" panose="020B0604020202020204" pitchFamily="34" charset="0"/>
              <a:buChar char="•"/>
            </a:pPr>
            <a:r>
              <a:rPr lang="es-MX" sz="1200" kern="1200" dirty="0" smtClean="0">
                <a:solidFill>
                  <a:schemeClr val="tx1"/>
                </a:solidFill>
                <a:effectLst/>
                <a:latin typeface="+mn-lt"/>
                <a:ea typeface="+mn-ea"/>
                <a:cs typeface="+mn-cs"/>
              </a:rPr>
              <a:t>Es posible que los solicitantes reciban un correo electrónico de confirmación en unos cuantos días para notificarles que fue creada para ellos una cuenta en UI Online.</a:t>
            </a:r>
          </a:p>
          <a:p>
            <a:pPr marL="1085850" lvl="2" indent="-171450">
              <a:buFont typeface="Arial" panose="020B0604020202020204" pitchFamily="34" charset="0"/>
              <a:buChar char="•"/>
            </a:pPr>
            <a:r>
              <a:rPr lang="es-MX" sz="1200" kern="1200" dirty="0" smtClean="0">
                <a:solidFill>
                  <a:schemeClr val="tx1"/>
                </a:solidFill>
                <a:effectLst/>
                <a:latin typeface="+mn-lt"/>
                <a:ea typeface="+mn-ea"/>
                <a:cs typeface="+mn-cs"/>
              </a:rPr>
              <a:t>Asistencia técnica para UI </a:t>
            </a:r>
            <a:r>
              <a:rPr lang="en-US" dirty="0" smtClean="0"/>
              <a:t> </a:t>
            </a:r>
            <a:r>
              <a:rPr lang="en-US" dirty="0" err="1" smtClean="0"/>
              <a:t>Online</a:t>
            </a:r>
            <a:r>
              <a:rPr lang="en-US" baseline="30000" dirty="0" err="1" smtClean="0"/>
              <a:t>SM</a:t>
            </a:r>
            <a:r>
              <a:rPr lang="en-US" dirty="0" smtClean="0"/>
              <a:t> </a:t>
            </a:r>
            <a:r>
              <a:rPr lang="es-MX" sz="1200" kern="1200" dirty="0" smtClean="0">
                <a:solidFill>
                  <a:schemeClr val="tx1"/>
                </a:solidFill>
                <a:effectLst/>
                <a:latin typeface="+mn-lt"/>
                <a:ea typeface="+mn-ea"/>
                <a:cs typeface="+mn-cs"/>
              </a:rPr>
              <a:t>está disponible diariamente de 8 a.m. a 8 p.m. para ayudar con el registro y el restablecimiento de contraseñas.</a:t>
            </a:r>
          </a:p>
          <a:p>
            <a:r>
              <a:rPr lang="es-MX" sz="1200" b="1" kern="1200" dirty="0" smtClean="0">
                <a:solidFill>
                  <a:schemeClr val="tx1"/>
                </a:solidFill>
                <a:effectLst/>
                <a:latin typeface="+mn-lt"/>
                <a:ea typeface="+mn-ea"/>
                <a:cs typeface="+mn-cs"/>
              </a:rPr>
              <a:t>Teléfono:</a:t>
            </a:r>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Cuando llame para presentar una solicitud, tenga en cuenta que los tiempos de espera son extremos. Las líneas telefónicas únicamente están disponibles para hablar con un representante de lunes a viernes, de 8 AM a 8 PM.</a:t>
            </a:r>
          </a:p>
          <a:p>
            <a:endParaRPr lang="es-MX" sz="1200" b="1"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Fax/correo electrónico:</a:t>
            </a:r>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Proporcione toda la información requerida para evitar atrasos en el procesamiento.</a:t>
            </a:r>
          </a:p>
          <a:p>
            <a:r>
              <a:rPr lang="es-MX" sz="1200" kern="1200" dirty="0" smtClean="0">
                <a:solidFill>
                  <a:schemeClr val="tx1"/>
                </a:solidFill>
                <a:effectLst/>
                <a:latin typeface="+mn-lt"/>
                <a:ea typeface="+mn-ea"/>
                <a:cs typeface="+mn-cs"/>
              </a:rPr>
              <a:t>Complete la solicitud impresa y envíela como se indica en el formulario. Puede encontrar la solicitud en: </a:t>
            </a:r>
            <a:r>
              <a:rPr lang="es-MX" sz="1200" b="1" kern="1200" dirty="0" smtClean="0">
                <a:solidFill>
                  <a:schemeClr val="tx1"/>
                </a:solidFill>
                <a:effectLst/>
                <a:latin typeface="+mn-lt"/>
                <a:ea typeface="+mn-ea"/>
                <a:cs typeface="+mn-cs"/>
              </a:rPr>
              <a:t>edd.ca.gov/</a:t>
            </a:r>
            <a:r>
              <a:rPr lang="es-MX" sz="1200" b="1" kern="1200" dirty="0" err="1" smtClean="0">
                <a:solidFill>
                  <a:schemeClr val="tx1"/>
                </a:solidFill>
                <a:effectLst/>
                <a:latin typeface="+mn-lt"/>
                <a:ea typeface="+mn-ea"/>
                <a:cs typeface="+mn-cs"/>
              </a:rPr>
              <a:t>unemployment</a:t>
            </a:r>
            <a:r>
              <a:rPr lang="es-MX" sz="1200" b="1" kern="1200" dirty="0" smtClean="0">
                <a:solidFill>
                  <a:schemeClr val="tx1"/>
                </a:solidFill>
                <a:effectLst/>
                <a:latin typeface="+mn-lt"/>
                <a:ea typeface="+mn-ea"/>
                <a:cs typeface="+mn-cs"/>
              </a:rPr>
              <a:t>/Filing_a_Claim_Espanol.htm.</a:t>
            </a:r>
            <a:r>
              <a:rPr lang="es-MX" sz="1200" kern="1200" dirty="0" smtClean="0">
                <a:solidFill>
                  <a:schemeClr val="tx1"/>
                </a:solidFill>
                <a:effectLst/>
                <a:latin typeface="+mn-lt"/>
                <a:ea typeface="+mn-ea"/>
                <a:cs typeface="+mn-cs"/>
              </a:rPr>
              <a:t> Espere un tiempo adicional para el procesamiento, especialmente con el correo postal</a:t>
            </a:r>
          </a:p>
          <a:p>
            <a:endParaRPr lang="es-MX" sz="1200" b="1" u="sng" kern="1200" dirty="0" smtClean="0">
              <a:solidFill>
                <a:schemeClr val="tx1"/>
              </a:solidFill>
              <a:effectLst/>
              <a:latin typeface="+mn-lt"/>
              <a:ea typeface="+mn-ea"/>
              <a:cs typeface="+mn-cs"/>
            </a:endParaRPr>
          </a:p>
          <a:p>
            <a:r>
              <a:rPr lang="es-MX" sz="1200" b="1" u="sng" kern="1200" dirty="0" smtClean="0">
                <a:solidFill>
                  <a:schemeClr val="tx1"/>
                </a:solidFill>
                <a:effectLst/>
                <a:latin typeface="+mn-lt"/>
                <a:ea typeface="+mn-ea"/>
                <a:cs typeface="+mn-cs"/>
              </a:rPr>
              <a:t>Consejos para presentar una solicitud:</a:t>
            </a:r>
            <a:endParaRPr lang="es-MX"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MX" sz="1200" kern="1200" dirty="0" smtClean="0">
                <a:solidFill>
                  <a:schemeClr val="tx1"/>
                </a:solidFill>
                <a:effectLst/>
                <a:latin typeface="+mn-lt"/>
                <a:ea typeface="+mn-ea"/>
                <a:cs typeface="+mn-cs"/>
              </a:rPr>
              <a:t>Reúna su información de empleo de los últimos 18 meses.</a:t>
            </a:r>
          </a:p>
          <a:p>
            <a:pPr marL="171450" lvl="0" indent="-171450">
              <a:buFont typeface="Arial" panose="020B0604020202020204" pitchFamily="34" charset="0"/>
              <a:buChar char="•"/>
            </a:pPr>
            <a:r>
              <a:rPr lang="es-MX" sz="1200" kern="1200" dirty="0" smtClean="0">
                <a:solidFill>
                  <a:schemeClr val="tx1"/>
                </a:solidFill>
                <a:effectLst/>
                <a:latin typeface="+mn-lt"/>
                <a:ea typeface="+mn-ea"/>
                <a:cs typeface="+mn-cs"/>
              </a:rPr>
              <a:t>Presente su solicitud a través de UI </a:t>
            </a:r>
            <a:r>
              <a:rPr lang="es-MX" sz="1200" kern="1200" dirty="0" err="1" smtClean="0">
                <a:solidFill>
                  <a:schemeClr val="tx1"/>
                </a:solidFill>
                <a:effectLst/>
                <a:latin typeface="+mn-lt"/>
                <a:ea typeface="+mn-ea"/>
                <a:cs typeface="+mn-cs"/>
              </a:rPr>
              <a:t>Online</a:t>
            </a:r>
            <a:r>
              <a:rPr lang="es-MX" sz="1200" kern="1200" baseline="30000" dirty="0" err="1" smtClean="0">
                <a:solidFill>
                  <a:schemeClr val="tx1"/>
                </a:solidFill>
                <a:effectLst/>
                <a:latin typeface="+mn-lt"/>
                <a:ea typeface="+mn-ea"/>
                <a:cs typeface="+mn-cs"/>
              </a:rPr>
              <a:t>SM</a:t>
            </a:r>
            <a:r>
              <a:rPr lang="es-MX" sz="1200" kern="1200" dirty="0" smtClean="0">
                <a:solidFill>
                  <a:schemeClr val="tx1"/>
                </a:solidFill>
                <a:effectLst/>
                <a:latin typeface="+mn-lt"/>
                <a:ea typeface="+mn-ea"/>
                <a:cs typeface="+mn-cs"/>
              </a:rPr>
              <a:t> para un procesamiento más rápido.</a:t>
            </a:r>
          </a:p>
          <a:p>
            <a:pPr marL="171450" lvl="0" indent="-171450">
              <a:buFont typeface="Arial" panose="020B0604020202020204" pitchFamily="34" charset="0"/>
              <a:buChar char="•"/>
            </a:pPr>
            <a:r>
              <a:rPr lang="es-MX" sz="1200" kern="1200" dirty="0" smtClean="0">
                <a:solidFill>
                  <a:schemeClr val="tx1"/>
                </a:solidFill>
                <a:effectLst/>
                <a:latin typeface="+mn-lt"/>
                <a:ea typeface="+mn-ea"/>
                <a:cs typeface="+mn-cs"/>
              </a:rPr>
              <a:t>Use la función Guardar como borrador si necesita más tiempo para completar la solicitud por internet; tiene hasta las 8 p.m. del sábado.</a:t>
            </a:r>
          </a:p>
          <a:p>
            <a:pPr marL="171450" lvl="0" indent="-171450">
              <a:buFont typeface="Arial" panose="020B0604020202020204" pitchFamily="34" charset="0"/>
              <a:buChar char="•"/>
            </a:pPr>
            <a:r>
              <a:rPr lang="es-MX" sz="1200" kern="1200" dirty="0" smtClean="0">
                <a:solidFill>
                  <a:schemeClr val="tx1"/>
                </a:solidFill>
                <a:effectLst/>
                <a:latin typeface="+mn-lt"/>
                <a:ea typeface="+mn-ea"/>
                <a:cs typeface="+mn-cs"/>
              </a:rPr>
              <a:t>Cuando seleccione la industria y ocupación, seleccione la que mejor describa su trabajo. </a:t>
            </a:r>
          </a:p>
          <a:p>
            <a:pPr marL="171450" lvl="0" indent="-171450">
              <a:buFont typeface="Arial" panose="020B0604020202020204" pitchFamily="34" charset="0"/>
              <a:buChar char="•"/>
            </a:pPr>
            <a:r>
              <a:rPr lang="es-MX" sz="1200" kern="1200" dirty="0" smtClean="0">
                <a:solidFill>
                  <a:schemeClr val="tx1"/>
                </a:solidFill>
                <a:effectLst/>
                <a:latin typeface="+mn-lt"/>
                <a:ea typeface="+mn-ea"/>
                <a:cs typeface="+mn-cs"/>
              </a:rPr>
              <a:t>No indique que no está trabajando debido a una huelga o cierre, a menos que sea el resultado de una disputa con su sindicato o unión sobre las condiciones de trabajo.</a:t>
            </a:r>
          </a:p>
          <a:p>
            <a:pPr marL="171450" lvl="0" indent="-171450">
              <a:buFont typeface="Arial" panose="020B0604020202020204" pitchFamily="34" charset="0"/>
              <a:buChar char="•"/>
            </a:pPr>
            <a:r>
              <a:rPr lang="es-MX" sz="1200" kern="1200" dirty="0" smtClean="0">
                <a:solidFill>
                  <a:schemeClr val="tx1"/>
                </a:solidFill>
                <a:effectLst/>
                <a:latin typeface="+mn-lt"/>
                <a:ea typeface="+mn-ea"/>
                <a:cs typeface="+mn-cs"/>
              </a:rPr>
              <a:t>Vea nuestro video informativo en YouTube: Cómo solicitar pagos de beneficios del UI (presente una solicitud).</a:t>
            </a:r>
          </a:p>
          <a:p>
            <a:pPr marL="457200" lvl="1"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7F48DEA9-6F4F-4540-9E5D-C6F39079AF72}" type="slidenum">
              <a:rPr lang="en-US" smtClean="0"/>
              <a:t>6</a:t>
            </a:fld>
            <a:endParaRPr lang="en-US" dirty="0"/>
          </a:p>
        </p:txBody>
      </p:sp>
    </p:spTree>
    <p:extLst>
      <p:ext uri="{BB962C8B-B14F-4D97-AF65-F5344CB8AC3E}">
        <p14:creationId xmlns:p14="http://schemas.microsoft.com/office/powerpoint/2010/main" val="3462625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[READ</a:t>
            </a:r>
            <a:r>
              <a:rPr lang="en-US" baseline="0" dirty="0" smtClean="0"/>
              <a: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7F48DEA9-6F4F-4540-9E5D-C6F39079AF72}" type="slidenum">
              <a:rPr lang="en-US" smtClean="0"/>
              <a:t>7</a:t>
            </a:fld>
            <a:endParaRPr lang="en-US" dirty="0"/>
          </a:p>
        </p:txBody>
      </p:sp>
    </p:spTree>
    <p:extLst>
      <p:ext uri="{BB962C8B-B14F-4D97-AF65-F5344CB8AC3E}">
        <p14:creationId xmlns:p14="http://schemas.microsoft.com/office/powerpoint/2010/main" val="3565520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Esta es una parte de la información que recibirá después de solicitar los beneficios del Seguro de Desempleo. Recibirá esta notificación de otorgamiento antes de que se tome una determinación con respecto a su elegibilidad para que pueda verificar que la información sea precisa y sepa lo que posiblemente pueda recibir. Para más información, consulte el folleto titulado </a:t>
            </a:r>
            <a:r>
              <a:rPr lang="es-ES_tradnl" sz="1200" i="1" u="sng" kern="1200" dirty="0" smtClean="0">
                <a:solidFill>
                  <a:schemeClr val="tx1"/>
                </a:solidFill>
                <a:effectLst/>
                <a:latin typeface="+mn-lt"/>
                <a:ea typeface="+mn-ea"/>
                <a:cs typeface="+mn-cs"/>
              </a:rPr>
              <a:t>Solicitar Pagos de Beneficios del Seguro de Desempleo: Lo que Usted Necesita Saber</a:t>
            </a:r>
            <a:r>
              <a:rPr lang="es-ES_tradnl" sz="1200" kern="1200" dirty="0" smtClean="0">
                <a:solidFill>
                  <a:schemeClr val="tx1"/>
                </a:solidFill>
                <a:effectLst/>
                <a:latin typeface="+mn-lt"/>
                <a:ea typeface="+mn-ea"/>
                <a:cs typeface="+mn-cs"/>
              </a:rPr>
              <a:t> (DE 1275B/S) disponible por internet en </a:t>
            </a:r>
            <a:r>
              <a:rPr lang="es-ES_tradnl" sz="1200" u="sng" kern="1200" dirty="0" smtClean="0">
                <a:solidFill>
                  <a:schemeClr val="tx1"/>
                </a:solidFill>
                <a:effectLst/>
                <a:latin typeface="+mn-lt"/>
                <a:ea typeface="+mn-ea"/>
                <a:cs typeface="+mn-cs"/>
                <a:hlinkClick r:id="rId3"/>
              </a:rPr>
              <a:t>www.edd.ca.gov/pdf_pub_ctr/de1275bs.pdf</a:t>
            </a:r>
            <a:r>
              <a:rPr lang="es-ES_tradnl" sz="1200" u="sng"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B84C4B-93ED-40AE-B5E1-4CE7703DAE13}" type="slidenum">
              <a:rPr lang="en-US" smtClean="0"/>
              <a:t>8</a:t>
            </a:fld>
            <a:endParaRPr lang="en-US" dirty="0"/>
          </a:p>
        </p:txBody>
      </p:sp>
    </p:spTree>
    <p:extLst>
      <p:ext uri="{BB962C8B-B14F-4D97-AF65-F5344CB8AC3E}">
        <p14:creationId xmlns:p14="http://schemas.microsoft.com/office/powerpoint/2010/main" val="67429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p>
        </p:txBody>
      </p:sp>
      <p:sp>
        <p:nvSpPr>
          <p:cNvPr id="4" name="Slide Number Placeholder 3"/>
          <p:cNvSpPr>
            <a:spLocks noGrp="1"/>
          </p:cNvSpPr>
          <p:nvPr>
            <p:ph type="sldNum" sz="quarter" idx="10"/>
          </p:nvPr>
        </p:nvSpPr>
        <p:spPr/>
        <p:txBody>
          <a:bodyPr/>
          <a:lstStyle/>
          <a:p>
            <a:fld id="{7F48DEA9-6F4F-4540-9E5D-C6F39079AF72}" type="slidenum">
              <a:rPr lang="en-US" smtClean="0"/>
              <a:t>9</a:t>
            </a:fld>
            <a:endParaRPr lang="en-US" dirty="0"/>
          </a:p>
        </p:txBody>
      </p:sp>
    </p:spTree>
    <p:extLst>
      <p:ext uri="{BB962C8B-B14F-4D97-AF65-F5344CB8AC3E}">
        <p14:creationId xmlns:p14="http://schemas.microsoft.com/office/powerpoint/2010/main" val="1378391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resentation">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59AFCD-CC86-4465-AD95-85D2B9349B6C}"/>
              </a:ext>
            </a:extLst>
          </p:cNvPr>
          <p:cNvSpPr>
            <a:spLocks noGrp="1"/>
          </p:cNvSpPr>
          <p:nvPr>
            <p:ph type="ctrTitle"/>
          </p:nvPr>
        </p:nvSpPr>
        <p:spPr>
          <a:xfrm>
            <a:off x="1524000" y="1334730"/>
            <a:ext cx="9144000" cy="1848417"/>
          </a:xfrm>
        </p:spPr>
        <p:txBody>
          <a:bodyPr anchor="b"/>
          <a:lstStyle>
            <a:lvl1pPr algn="ctr">
              <a:defRPr sz="6000">
                <a:solidFill>
                  <a:schemeClr val="tx1">
                    <a:lumMod val="50000"/>
                  </a:schemeClr>
                </a:solidFill>
              </a:defRPr>
            </a:lvl1pPr>
          </a:lstStyle>
          <a:p>
            <a:r>
              <a:rPr lang="en-US" dirty="0" smtClean="0"/>
              <a:t>Click to edit Master title style</a:t>
            </a:r>
            <a:endParaRPr lang="en-US" dirty="0"/>
          </a:p>
        </p:txBody>
      </p:sp>
      <p:sp>
        <p:nvSpPr>
          <p:cNvPr id="3" name="Subtitle 2">
            <a:extLst>
              <a:ext uri="{FF2B5EF4-FFF2-40B4-BE49-F238E27FC236}">
                <a16:creationId xmlns="" xmlns:a16="http://schemas.microsoft.com/office/drawing/2014/main" id="{88607509-85B2-495C-82A8-989CA9862B09}"/>
              </a:ext>
            </a:extLst>
          </p:cNvPr>
          <p:cNvSpPr>
            <a:spLocks noGrp="1"/>
          </p:cNvSpPr>
          <p:nvPr>
            <p:ph type="subTitle" idx="1"/>
          </p:nvPr>
        </p:nvSpPr>
        <p:spPr>
          <a:xfrm>
            <a:off x="1524000" y="3183147"/>
            <a:ext cx="9144000" cy="2467155"/>
          </a:xfrm>
        </p:spPr>
        <p:txBody>
          <a:bodyPr/>
          <a:lstStyle>
            <a:lvl1pPr marL="0" indent="0" algn="ctr">
              <a:buNone/>
              <a:defRPr sz="2400">
                <a:solidFill>
                  <a:schemeClr val="tx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6"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
        <p:nvSpPr>
          <p:cNvPr id="15"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10099670" y="-2205491"/>
            <a:ext cx="2472923" cy="2524432"/>
          </a:xfrm>
          <a:prstGeom prst="roundRect">
            <a:avLst>
              <a:gd name="adj" fmla="val 11080"/>
            </a:avLst>
          </a:prstGeom>
          <a:solidFill>
            <a:srgbClr val="CF7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9047252" y="-1636868"/>
            <a:ext cx="2472923" cy="2524432"/>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descr="This is a shap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126018">
            <a:off x="588781" y="5594310"/>
            <a:ext cx="602906" cy="632326"/>
          </a:xfrm>
          <a:prstGeom prst="roundRect">
            <a:avLst>
              <a:gd name="adj" fmla="val 11080"/>
            </a:avLst>
          </a:prstGeom>
          <a:solidFill>
            <a:srgbClr val="003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6" descr="This is a shap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126018">
            <a:off x="457932" y="5120725"/>
            <a:ext cx="723412" cy="723412"/>
          </a:xfrm>
          <a:prstGeom prst="roundRect">
            <a:avLst>
              <a:gd name="adj" fmla="val 11080"/>
            </a:avLst>
          </a:prstGeom>
          <a:solidFill>
            <a:srgbClr val="00587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6" descr="This is a shap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9062939">
            <a:off x="227408" y="6187327"/>
            <a:ext cx="490942" cy="490942"/>
          </a:xfrm>
          <a:prstGeom prst="roundRect">
            <a:avLst>
              <a:gd name="adj" fmla="val 11080"/>
            </a:avLst>
          </a:prstGeom>
          <a:solidFill>
            <a:srgbClr val="0058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24" descr="This is a shape.">
            <a:extLst>
              <a:ext uri="{FF2B5EF4-FFF2-40B4-BE49-F238E27FC236}">
                <a16:creationId xmlns="" xmlns:a16="http://schemas.microsoft.com/office/drawing/2014/main" id="{01FF3AA5-65B8-4250-9FA5-E730BA5D93C8}"/>
              </a:ext>
              <a:ext uri="{C183D7F6-B498-43B3-948B-1728B52AA6E4}">
                <adec:decorative xmlns="" xmlns:adec="http://schemas.microsoft.com/office/drawing/2017/decorative" val="1"/>
              </a:ext>
            </a:extLst>
          </p:cNvPr>
          <p:cNvSpPr/>
          <p:nvPr userDrawn="1"/>
        </p:nvSpPr>
        <p:spPr>
          <a:xfrm>
            <a:off x="2698007" y="6277553"/>
            <a:ext cx="1390914" cy="587557"/>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7" descr="This is a shape.">
            <a:extLst>
              <a:ext uri="{FF2B5EF4-FFF2-40B4-BE49-F238E27FC236}">
                <a16:creationId xmlns="" xmlns:a16="http://schemas.microsoft.com/office/drawing/2014/main" id="{9BCCD400-5AC0-46BA-AF0D-532EA062DDFE}"/>
              </a:ext>
              <a:ext uri="{C183D7F6-B498-43B3-948B-1728B52AA6E4}">
                <adec:decorative xmlns="" xmlns:adec="http://schemas.microsoft.com/office/drawing/2017/decorative" val="1"/>
              </a:ext>
            </a:extLst>
          </p:cNvPr>
          <p:cNvSpPr/>
          <p:nvPr userDrawn="1"/>
        </p:nvSpPr>
        <p:spPr>
          <a:xfrm>
            <a:off x="0" y="-23962"/>
            <a:ext cx="2363507" cy="2108500"/>
          </a:xfrm>
          <a:custGeom>
            <a:avLst/>
            <a:gdLst>
              <a:gd name="connsiteX0" fmla="*/ 0 w 2739184"/>
              <a:gd name="connsiteY0" fmla="*/ 0 h 2840643"/>
              <a:gd name="connsiteX1" fmla="*/ 2501897 w 2739184"/>
              <a:gd name="connsiteY1" fmla="*/ 0 h 2840643"/>
              <a:gd name="connsiteX2" fmla="*/ 2619703 w 2739184"/>
              <a:gd name="connsiteY2" fmla="*/ 117806 h 2840643"/>
              <a:gd name="connsiteX3" fmla="*/ 2619703 w 2739184"/>
              <a:gd name="connsiteY3" fmla="*/ 694710 h 2840643"/>
              <a:gd name="connsiteX4" fmla="*/ 593251 w 2739184"/>
              <a:gd name="connsiteY4" fmla="*/ 2721162 h 2840643"/>
              <a:gd name="connsiteX5" fmla="*/ 16347 w 2739184"/>
              <a:gd name="connsiteY5" fmla="*/ 2721162 h 2840643"/>
              <a:gd name="connsiteX6" fmla="*/ 0 w 2739184"/>
              <a:gd name="connsiteY6" fmla="*/ 2704815 h 2840643"/>
              <a:gd name="connsiteX7" fmla="*/ 0 w 2739184"/>
              <a:gd name="connsiteY7" fmla="*/ 0 h 284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9184" h="2840643">
                <a:moveTo>
                  <a:pt x="0" y="0"/>
                </a:moveTo>
                <a:lnTo>
                  <a:pt x="2501897" y="0"/>
                </a:lnTo>
                <a:lnTo>
                  <a:pt x="2619703" y="117806"/>
                </a:lnTo>
                <a:cubicBezTo>
                  <a:pt x="2779011" y="277113"/>
                  <a:pt x="2779011" y="535403"/>
                  <a:pt x="2619703" y="694710"/>
                </a:cubicBezTo>
                <a:lnTo>
                  <a:pt x="593251" y="2721162"/>
                </a:lnTo>
                <a:cubicBezTo>
                  <a:pt x="433944" y="2880470"/>
                  <a:pt x="175654" y="2880470"/>
                  <a:pt x="16347" y="2721162"/>
                </a:cubicBezTo>
                <a:lnTo>
                  <a:pt x="0" y="2704815"/>
                </a:lnTo>
                <a:lnTo>
                  <a:pt x="0" y="0"/>
                </a:ln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9074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Blocks Conten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sp>
        <p:nvSpPr>
          <p:cNvPr id="5" name="Content Placeholder 4"/>
          <p:cNvSpPr>
            <a:spLocks noGrp="1"/>
          </p:cNvSpPr>
          <p:nvPr>
            <p:ph sz="quarter" idx="11"/>
          </p:nvPr>
        </p:nvSpPr>
        <p:spPr>
          <a:xfrm>
            <a:off x="864159" y="1366576"/>
            <a:ext cx="4893546" cy="431018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4"/>
          <p:cNvSpPr>
            <a:spLocks noGrp="1"/>
          </p:cNvSpPr>
          <p:nvPr>
            <p:ph sz="quarter" idx="12"/>
          </p:nvPr>
        </p:nvSpPr>
        <p:spPr>
          <a:xfrm>
            <a:off x="6461090" y="1366576"/>
            <a:ext cx="4903596" cy="431018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9460" y="5896381"/>
            <a:ext cx="2258540" cy="825094"/>
          </a:xfrm>
          <a:prstGeom prst="rect">
            <a:avLst/>
          </a:prstGeom>
        </p:spPr>
      </p:pic>
      <p:sp>
        <p:nvSpPr>
          <p:cNvPr id="7"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97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Blocks Tex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sp>
        <p:nvSpPr>
          <p:cNvPr id="5" name="Text Placeholder 3"/>
          <p:cNvSpPr>
            <a:spLocks noGrp="1"/>
          </p:cNvSpPr>
          <p:nvPr>
            <p:ph type="body" sz="quarter" idx="10"/>
          </p:nvPr>
        </p:nvSpPr>
        <p:spPr>
          <a:xfrm>
            <a:off x="834013" y="1143000"/>
            <a:ext cx="4923691" cy="46448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quarter" idx="11"/>
          </p:nvPr>
        </p:nvSpPr>
        <p:spPr>
          <a:xfrm>
            <a:off x="6440993" y="1143000"/>
            <a:ext cx="4913644" cy="46448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974160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1624608" y="6127882"/>
            <a:ext cx="1460236" cy="730118"/>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658D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 xmlns:a16="http://schemas.microsoft.com/office/drawing/2014/main" id="{D59758F3-6311-4BBF-9C0A-1ADA7A27E44C}"/>
              </a:ext>
            </a:extLst>
          </p:cNvPr>
          <p:cNvSpPr>
            <a:spLocks noGrp="1"/>
          </p:cNvSpPr>
          <p:nvPr>
            <p:ph type="title" hasCustomPrompt="1"/>
          </p:nvPr>
        </p:nvSpPr>
        <p:spPr>
          <a:xfrm>
            <a:off x="838200" y="525818"/>
            <a:ext cx="10591800" cy="498598"/>
          </a:xfrm>
        </p:spPr>
        <p:txBody>
          <a:bodyPr wrap="square" lIns="0" tIns="0" rIns="0" bIns="0" anchor="t">
            <a:spAutoFit/>
          </a:bodyPr>
          <a:lstStyle>
            <a:lvl1pPr algn="ctr">
              <a:defRPr sz="3600" cap="none" baseline="0">
                <a:solidFill>
                  <a:schemeClr val="tx1">
                    <a:lumMod val="50000"/>
                  </a:schemeClr>
                </a:solidFill>
              </a:defRPr>
            </a:lvl1pPr>
          </a:lstStyle>
          <a:p>
            <a:r>
              <a:rPr lang="en-US" dirty="0" smtClean="0"/>
              <a:t>Break</a:t>
            </a:r>
            <a:endParaRPr lang="en-US" dirty="0"/>
          </a:p>
        </p:txBody>
      </p:sp>
      <p:sp>
        <p:nvSpPr>
          <p:cNvPr id="9" name="Text Placeholder 8"/>
          <p:cNvSpPr>
            <a:spLocks noGrp="1"/>
          </p:cNvSpPr>
          <p:nvPr>
            <p:ph type="body" sz="quarter" idx="10"/>
          </p:nvPr>
        </p:nvSpPr>
        <p:spPr>
          <a:xfrm>
            <a:off x="838200" y="1371600"/>
            <a:ext cx="10591800" cy="43477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469676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able Placeholder 6"/>
          <p:cNvSpPr>
            <a:spLocks noGrp="1"/>
          </p:cNvSpPr>
          <p:nvPr>
            <p:ph type="tbl" sz="quarter" idx="10"/>
          </p:nvPr>
        </p:nvSpPr>
        <p:spPr>
          <a:xfrm>
            <a:off x="736600" y="1363134"/>
            <a:ext cx="10735733" cy="4489015"/>
          </a:xfrm>
        </p:spPr>
        <p:txBody>
          <a:bodyPr/>
          <a:lstStyle/>
          <a:p>
            <a:endParaRPr lang="en-US" dirty="0"/>
          </a:p>
        </p:txBody>
      </p:sp>
      <p:sp>
        <p:nvSpPr>
          <p:cNvPr id="8" name="Title 1">
            <a:extLst>
              <a:ext uri="{FF2B5EF4-FFF2-40B4-BE49-F238E27FC236}">
                <a16:creationId xmlns="" xmlns:a16="http://schemas.microsoft.com/office/drawing/2014/main" id="{D59758F3-6311-4BBF-9C0A-1ADA7A27E44C}"/>
              </a:ext>
            </a:extLst>
          </p:cNvPr>
          <p:cNvSpPr>
            <a:spLocks noGrp="1"/>
          </p:cNvSpPr>
          <p:nvPr>
            <p:ph type="title"/>
          </p:nvPr>
        </p:nvSpPr>
        <p:spPr>
          <a:xfrm>
            <a:off x="736599" y="525818"/>
            <a:ext cx="10735733" cy="498598"/>
          </a:xfrm>
        </p:spPr>
        <p:txBody>
          <a:bodyPr wrap="square"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pic>
        <p:nvPicPr>
          <p:cNvPr id="9"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397907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904875" y="1354667"/>
            <a:ext cx="10399713" cy="4497482"/>
          </a:xfrm>
        </p:spPr>
        <p:txBody>
          <a:bodyPr/>
          <a:lstStyle/>
          <a:p>
            <a:endParaRPr lang="en-US" dirty="0"/>
          </a:p>
        </p:txBody>
      </p:sp>
      <p:sp>
        <p:nvSpPr>
          <p:cNvPr id="5"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pic>
        <p:nvPicPr>
          <p:cNvPr id="8"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104121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Title"/>
          <p:cNvSpPr>
            <a:spLocks noGrp="1"/>
          </p:cNvSpPr>
          <p:nvPr>
            <p:ph type="title"/>
          </p:nvPr>
        </p:nvSpPr>
        <p:spPr>
          <a:xfrm>
            <a:off x="838200" y="2811308"/>
            <a:ext cx="10515600" cy="997196"/>
          </a:xfrm>
        </p:spPr>
        <p:txBody>
          <a:bodyPr/>
          <a:lstStyle>
            <a:lvl1pPr algn="ctr">
              <a:defRPr>
                <a:solidFill>
                  <a:schemeClr val="tx1"/>
                </a:solidFill>
              </a:defRPr>
            </a:lvl1pPr>
          </a:lstStyle>
          <a:p>
            <a:r>
              <a:rPr lang="en-US" sz="7200" dirty="0">
                <a:solidFill>
                  <a:schemeClr val="tx1"/>
                </a:solidFill>
              </a:rPr>
              <a:t>Thank </a:t>
            </a:r>
            <a:r>
              <a:rPr lang="en-US" sz="7200" dirty="0" smtClean="0">
                <a:solidFill>
                  <a:schemeClr val="tx1"/>
                </a:solidFill>
              </a:rPr>
              <a:t>You</a:t>
            </a:r>
            <a:endParaRPr lang="en-US" sz="7200" dirty="0">
              <a:solidFill>
                <a:schemeClr val="tx1"/>
              </a:solidFill>
            </a:endParaRPr>
          </a:p>
        </p:txBody>
      </p:sp>
      <p:sp>
        <p:nvSpPr>
          <p:cNvPr id="6"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6098854" y="5826884"/>
            <a:ext cx="2096100" cy="104805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0058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87521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rmation">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1624608" y="6127882"/>
            <a:ext cx="1460236" cy="730118"/>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658D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838200" y="1371600"/>
            <a:ext cx="10591800" cy="43477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698239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252264" y="6104300"/>
            <a:ext cx="1235832" cy="75370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0058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2950307">
            <a:off x="9842444" y="-1013586"/>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2752916">
            <a:off x="10682086" y="-971898"/>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2913813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1624608" y="6127882"/>
            <a:ext cx="1460236" cy="730118"/>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658D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 xmlns:a16="http://schemas.microsoft.com/office/drawing/2014/main" id="{D59758F3-6311-4BBF-9C0A-1ADA7A27E44C}"/>
              </a:ext>
            </a:extLst>
          </p:cNvPr>
          <p:cNvSpPr>
            <a:spLocks noGrp="1"/>
          </p:cNvSpPr>
          <p:nvPr>
            <p:ph type="title" hasCustomPrompt="1"/>
          </p:nvPr>
        </p:nvSpPr>
        <p:spPr>
          <a:xfrm>
            <a:off x="838200" y="525818"/>
            <a:ext cx="10515600" cy="498598"/>
          </a:xfrm>
        </p:spPr>
        <p:txBody>
          <a:bodyPr lIns="0" tIns="0" rIns="0" bIns="0" anchor="t">
            <a:spAutoFit/>
          </a:bodyPr>
          <a:lstStyle>
            <a:lvl1pPr algn="ctr">
              <a:defRPr sz="3600" cap="none" baseline="0">
                <a:solidFill>
                  <a:schemeClr val="tx1">
                    <a:lumMod val="50000"/>
                  </a:schemeClr>
                </a:solidFill>
              </a:defRPr>
            </a:lvl1pPr>
          </a:lstStyle>
          <a:p>
            <a:r>
              <a:rPr lang="en-US" dirty="0" smtClean="0"/>
              <a:t>Appendix</a:t>
            </a:r>
            <a:endParaRPr lang="en-US" dirty="0"/>
          </a:p>
        </p:txBody>
      </p:sp>
      <p:sp>
        <p:nvSpPr>
          <p:cNvPr id="9" name="Text Placeholder 8"/>
          <p:cNvSpPr>
            <a:spLocks noGrp="1"/>
          </p:cNvSpPr>
          <p:nvPr>
            <p:ph type="body" sz="quarter" idx="10"/>
          </p:nvPr>
        </p:nvSpPr>
        <p:spPr>
          <a:xfrm>
            <a:off x="838200" y="1371600"/>
            <a:ext cx="10591800" cy="43477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4219454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DA/EEO Statemen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D59758F3-6311-4BBF-9C0A-1ADA7A27E44C}"/>
              </a:ext>
            </a:extLst>
          </p:cNvPr>
          <p:cNvSpPr>
            <a:spLocks noGrp="1"/>
          </p:cNvSpPr>
          <p:nvPr>
            <p:ph type="title" hasCustomPrompt="1"/>
          </p:nvPr>
        </p:nvSpPr>
        <p:spPr>
          <a:xfrm>
            <a:off x="728133" y="2726874"/>
            <a:ext cx="10752667" cy="871649"/>
          </a:xfrm>
        </p:spPr>
        <p:txBody>
          <a:bodyPr wrap="square" lIns="0" tIns="0" rIns="0" bIns="0" anchor="t">
            <a:spAutoFit/>
          </a:bodyPr>
          <a:lstStyle>
            <a:lvl1pPr algn="l">
              <a:defRPr sz="3600" cap="none" baseline="0">
                <a:solidFill>
                  <a:schemeClr val="tx1">
                    <a:lumMod val="50000"/>
                  </a:schemeClr>
                </a:solidFill>
              </a:defRPr>
            </a:lvl1pPr>
          </a:lstStyle>
          <a:p>
            <a:pPr>
              <a:lnSpc>
                <a:spcPct val="118000"/>
              </a:lnSpc>
            </a:pPr>
            <a:r>
              <a:rPr lang="en-US" sz="2400" spc="100" dirty="0" smtClean="0">
                <a:solidFill>
                  <a:schemeClr val="tx1"/>
                </a:solidFill>
                <a:latin typeface="+mj-lt"/>
              </a:rPr>
              <a:t>The EDD is an equal opportunity employer/program. Auxiliary aids and services are available upon request to individuals with disabilities. </a:t>
            </a:r>
            <a:endParaRPr lang="en-US" sz="2400" spc="100" dirty="0">
              <a:solidFill>
                <a:schemeClr val="tx1"/>
              </a:solidFill>
              <a:latin typeface="+mj-lt"/>
            </a:endParaRPr>
          </a:p>
        </p:txBody>
      </p:sp>
      <p:sp>
        <p:nvSpPr>
          <p:cNvPr id="9"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9733732" y="-596579"/>
            <a:ext cx="1196182" cy="1196182"/>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0453835" y="-666170"/>
            <a:ext cx="1013842" cy="1013842"/>
          </a:xfrm>
          <a:prstGeom prst="roundRect">
            <a:avLst>
              <a:gd name="adj" fmla="val 11080"/>
            </a:avLst>
          </a:prstGeom>
          <a:solidFill>
            <a:srgbClr val="F0B32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2157171" y="5809950"/>
            <a:ext cx="2096100" cy="104805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658D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79863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mplate Tips">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838200" y="1143001"/>
            <a:ext cx="10515600" cy="46952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reeform: Shape 24" descr="This is a shape.">
            <a:extLst>
              <a:ext uri="{FF2B5EF4-FFF2-40B4-BE49-F238E27FC236}">
                <a16:creationId xmlns="" xmlns:a16="http://schemas.microsoft.com/office/drawing/2014/main" id="{01FF3AA5-65B8-4250-9FA5-E730BA5D93C8}"/>
              </a:ext>
              <a:ext uri="{C183D7F6-B498-43B3-948B-1728B52AA6E4}">
                <adec:decorative xmlns="" xmlns:adec="http://schemas.microsoft.com/office/drawing/2017/decorative" val="1"/>
              </a:ext>
            </a:extLst>
          </p:cNvPr>
          <p:cNvSpPr/>
          <p:nvPr userDrawn="1"/>
        </p:nvSpPr>
        <p:spPr>
          <a:xfrm>
            <a:off x="6903717" y="6273800"/>
            <a:ext cx="1276623" cy="584200"/>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136043" y="-689431"/>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635577" y="-875698"/>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245445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Intro">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5" name="Text Placeholder 3"/>
          <p:cNvSpPr>
            <a:spLocks noGrp="1"/>
          </p:cNvSpPr>
          <p:nvPr>
            <p:ph type="body" sz="quarter" idx="10"/>
          </p:nvPr>
        </p:nvSpPr>
        <p:spPr>
          <a:xfrm>
            <a:off x="838200" y="1143000"/>
            <a:ext cx="10515600" cy="46448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246978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5" name="Text Placeholder 3"/>
          <p:cNvSpPr>
            <a:spLocks noGrp="1"/>
          </p:cNvSpPr>
          <p:nvPr>
            <p:ph type="body" sz="quarter" idx="10"/>
          </p:nvPr>
        </p:nvSpPr>
        <p:spPr>
          <a:xfrm>
            <a:off x="838200" y="1143000"/>
            <a:ext cx="10515600" cy="46046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18900000">
            <a:off x="220528" y="-792523"/>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18900000">
            <a:off x="1291282" y="-1032187"/>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325826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4"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136043" y="-689431"/>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24" descr="This is a shape.">
            <a:extLst>
              <a:ext uri="{FF2B5EF4-FFF2-40B4-BE49-F238E27FC236}">
                <a16:creationId xmlns="" xmlns:a16="http://schemas.microsoft.com/office/drawing/2014/main" id="{01FF3AA5-65B8-4250-9FA5-E730BA5D93C8}"/>
              </a:ext>
              <a:ext uri="{C183D7F6-B498-43B3-948B-1728B52AA6E4}">
                <adec:decorative xmlns="" xmlns:adec="http://schemas.microsoft.com/office/drawing/2017/decorative" val="1"/>
              </a:ext>
            </a:extLst>
          </p:cNvPr>
          <p:cNvSpPr/>
          <p:nvPr userDrawn="1"/>
        </p:nvSpPr>
        <p:spPr>
          <a:xfrm>
            <a:off x="6903717" y="6273800"/>
            <a:ext cx="1276623" cy="584200"/>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635577" y="-875698"/>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463828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Bulleted Lis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838200" y="1143001"/>
            <a:ext cx="10515600" cy="469523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reeform: Shape 24" descr="This is a shape.">
            <a:extLst>
              <a:ext uri="{FF2B5EF4-FFF2-40B4-BE49-F238E27FC236}">
                <a16:creationId xmlns="" xmlns:a16="http://schemas.microsoft.com/office/drawing/2014/main" id="{01FF3AA5-65B8-4250-9FA5-E730BA5D93C8}"/>
              </a:ext>
              <a:ext uri="{C183D7F6-B498-43B3-948B-1728B52AA6E4}">
                <adec:decorative xmlns="" xmlns:adec="http://schemas.microsoft.com/office/drawing/2017/decorative" val="1"/>
              </a:ext>
            </a:extLst>
          </p:cNvPr>
          <p:cNvSpPr/>
          <p:nvPr userDrawn="1"/>
        </p:nvSpPr>
        <p:spPr>
          <a:xfrm>
            <a:off x="6903717" y="6273800"/>
            <a:ext cx="1276623" cy="584200"/>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136043" y="-689431"/>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635577" y="-875698"/>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09621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Numbered List)">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9758F3-6311-4BBF-9C0A-1ADA7A27E44C}"/>
              </a:ext>
            </a:extLst>
          </p:cNvPr>
          <p:cNvSpPr>
            <a:spLocks noGrp="1"/>
          </p:cNvSpPr>
          <p:nvPr>
            <p:ph type="title"/>
          </p:nvPr>
        </p:nvSpPr>
        <p:spPr>
          <a:xfrm>
            <a:off x="838200" y="525818"/>
            <a:ext cx="10515600" cy="498598"/>
          </a:xfrm>
        </p:spPr>
        <p:txBody>
          <a:bodyPr lIns="0" tIns="0" rIns="0" bIns="0" anchor="t">
            <a:spAutoFit/>
          </a:bodyPr>
          <a:lstStyle>
            <a:lvl1pPr algn="ctr">
              <a:defRPr sz="3600" b="1" cap="none" baseline="0">
                <a:solidFill>
                  <a:schemeClr val="tx1">
                    <a:lumMod val="50000"/>
                  </a:schemeClr>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838200" y="1143001"/>
            <a:ext cx="10515600" cy="4695234"/>
          </a:xfrm>
        </p:spPr>
        <p:txBody>
          <a:bodyPr/>
          <a:lstStyle>
            <a:lvl1pPr marL="514350" indent="-514350">
              <a:buFont typeface="+mj-lt"/>
              <a:buAutoNum type="arabicPeriod"/>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reeform: Shape 24" descr="This is a shape.">
            <a:extLst>
              <a:ext uri="{FF2B5EF4-FFF2-40B4-BE49-F238E27FC236}">
                <a16:creationId xmlns="" xmlns:a16="http://schemas.microsoft.com/office/drawing/2014/main" id="{01FF3AA5-65B8-4250-9FA5-E730BA5D93C8}"/>
              </a:ext>
              <a:ext uri="{C183D7F6-B498-43B3-948B-1728B52AA6E4}">
                <adec:decorative xmlns="" xmlns:adec="http://schemas.microsoft.com/office/drawing/2017/decorative" val="1"/>
              </a:ext>
            </a:extLst>
          </p:cNvPr>
          <p:cNvSpPr/>
          <p:nvPr userDrawn="1"/>
        </p:nvSpPr>
        <p:spPr>
          <a:xfrm>
            <a:off x="6903717" y="6273800"/>
            <a:ext cx="1276623" cy="584200"/>
          </a:xfrm>
          <a:custGeom>
            <a:avLst/>
            <a:gdLst>
              <a:gd name="connsiteX0" fmla="*/ 1146629 w 2293258"/>
              <a:gd name="connsiteY0" fmla="*/ 0 h 1049426"/>
              <a:gd name="connsiteX1" fmla="*/ 1312564 w 2293258"/>
              <a:gd name="connsiteY1" fmla="*/ 68733 h 1049426"/>
              <a:gd name="connsiteX2" fmla="*/ 2293258 w 2293258"/>
              <a:gd name="connsiteY2" fmla="*/ 1049426 h 1049426"/>
              <a:gd name="connsiteX3" fmla="*/ 0 w 2293258"/>
              <a:gd name="connsiteY3" fmla="*/ 1049426 h 1049426"/>
              <a:gd name="connsiteX4" fmla="*/ 980694 w 2293258"/>
              <a:gd name="connsiteY4" fmla="*/ 68733 h 1049426"/>
              <a:gd name="connsiteX5" fmla="*/ 1146629 w 2293258"/>
              <a:gd name="connsiteY5" fmla="*/ 0 h 10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3258" h="1049426">
                <a:moveTo>
                  <a:pt x="1146629" y="0"/>
                </a:moveTo>
                <a:cubicBezTo>
                  <a:pt x="1206686" y="0"/>
                  <a:pt x="1266742" y="22911"/>
                  <a:pt x="1312564" y="68733"/>
                </a:cubicBezTo>
                <a:lnTo>
                  <a:pt x="2293258" y="1049426"/>
                </a:lnTo>
                <a:lnTo>
                  <a:pt x="0" y="1049426"/>
                </a:lnTo>
                <a:lnTo>
                  <a:pt x="980694" y="68733"/>
                </a:lnTo>
                <a:cubicBezTo>
                  <a:pt x="1026516" y="22911"/>
                  <a:pt x="1086572" y="0"/>
                  <a:pt x="1146629" y="0"/>
                </a:cubicBezTo>
                <a:close/>
              </a:path>
            </a:pathLst>
          </a:cu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136043" y="-689431"/>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15" descr="This is a shape.">
            <a:extLst>
              <a:ext uri="{FF2B5EF4-FFF2-40B4-BE49-F238E27FC236}">
                <a16:creationId xmlns="" xmlns:a16="http://schemas.microsoft.com/office/drawing/2014/main" id="{4E70207C-E81D-4E79-9654-07E51237BC3C}"/>
              </a:ext>
              <a:ext uri="{C183D7F6-B498-43B3-948B-1728B52AA6E4}">
                <adec:decorative xmlns="" xmlns:adec="http://schemas.microsoft.com/office/drawing/2017/decorative" val="1"/>
              </a:ext>
            </a:extLst>
          </p:cNvPr>
          <p:cNvSpPr/>
          <p:nvPr userDrawn="1"/>
        </p:nvSpPr>
        <p:spPr>
          <a:xfrm rot="18900000">
            <a:off x="635577" y="-875698"/>
            <a:ext cx="1195660" cy="1220565"/>
          </a:xfrm>
          <a:prstGeom prst="roundRect">
            <a:avLst>
              <a:gd name="adj" fmla="val 11080"/>
            </a:avLst>
          </a:prstGeom>
          <a:solidFill>
            <a:srgbClr val="CF7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422758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252264" y="6104300"/>
            <a:ext cx="1235832" cy="75370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0058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2950307">
            <a:off x="9842444" y="-1013586"/>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2752916">
            <a:off x="10682086" y="-971898"/>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0"/>
          </p:nvPr>
        </p:nvSpPr>
        <p:spPr>
          <a:xfrm>
            <a:off x="736600" y="1035102"/>
            <a:ext cx="10735732" cy="3697287"/>
          </a:xfrm>
        </p:spPr>
        <p:txBody>
          <a:bodyPr/>
          <a:lstStyle/>
          <a:p>
            <a:endParaRPr lang="en-US" dirty="0"/>
          </a:p>
        </p:txBody>
      </p:sp>
      <p:sp>
        <p:nvSpPr>
          <p:cNvPr id="9" name="Text Placeholder 8"/>
          <p:cNvSpPr>
            <a:spLocks noGrp="1"/>
          </p:cNvSpPr>
          <p:nvPr>
            <p:ph type="body" sz="quarter" idx="11"/>
          </p:nvPr>
        </p:nvSpPr>
        <p:spPr>
          <a:xfrm>
            <a:off x="736599" y="4727778"/>
            <a:ext cx="10735733" cy="495300"/>
          </a:xfrm>
        </p:spPr>
        <p:txBody>
          <a:bodyPr>
            <a:normAutofit/>
          </a:bodyPr>
          <a:lstStyle>
            <a:lvl1pPr marL="0" indent="0">
              <a:buNone/>
              <a:defRPr sz="2000"/>
            </a:lvl1pPr>
          </a:lstStyle>
          <a:p>
            <a:pPr lvl="0"/>
            <a:endParaRPr lang="en-US" dirty="0"/>
          </a:p>
        </p:txBody>
      </p:sp>
      <p:sp>
        <p:nvSpPr>
          <p:cNvPr id="10" name="Text Placeholder 8"/>
          <p:cNvSpPr>
            <a:spLocks noGrp="1"/>
          </p:cNvSpPr>
          <p:nvPr>
            <p:ph type="body" sz="quarter" idx="12"/>
          </p:nvPr>
        </p:nvSpPr>
        <p:spPr>
          <a:xfrm>
            <a:off x="736469" y="5232806"/>
            <a:ext cx="10750234" cy="495300"/>
          </a:xfrm>
        </p:spPr>
        <p:txBody>
          <a:bodyPr>
            <a:normAutofit/>
          </a:bodyPr>
          <a:lstStyle>
            <a:lvl1pPr marL="0" indent="0">
              <a:buNone/>
              <a:defRPr sz="1400"/>
            </a:lvl1pPr>
          </a:lstStyle>
          <a:p>
            <a:pPr lvl="0"/>
            <a:endParaRPr lang="en-US" dirty="0"/>
          </a:p>
        </p:txBody>
      </p:sp>
      <p:sp>
        <p:nvSpPr>
          <p:cNvPr id="11" name="Title 1">
            <a:extLst>
              <a:ext uri="{FF2B5EF4-FFF2-40B4-BE49-F238E27FC236}">
                <a16:creationId xmlns="" xmlns:a16="http://schemas.microsoft.com/office/drawing/2014/main" id="{D59758F3-6311-4BBF-9C0A-1ADA7A27E44C}"/>
              </a:ext>
            </a:extLst>
          </p:cNvPr>
          <p:cNvSpPr>
            <a:spLocks noGrp="1"/>
          </p:cNvSpPr>
          <p:nvPr>
            <p:ph type="title"/>
          </p:nvPr>
        </p:nvSpPr>
        <p:spPr>
          <a:xfrm>
            <a:off x="736599" y="525818"/>
            <a:ext cx="10735733" cy="498598"/>
          </a:xfrm>
        </p:spPr>
        <p:txBody>
          <a:bodyPr wrap="square"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pic>
        <p:nvPicPr>
          <p:cNvPr id="12"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139588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Freeform: Shape 17" descr="This is a triangle.">
            <a:extLst>
              <a:ext uri="{FF2B5EF4-FFF2-40B4-BE49-F238E27FC236}">
                <a16:creationId xmlns="" xmlns:a16="http://schemas.microsoft.com/office/drawing/2014/main" id="{CAA70618-CDC0-4C13-8EE9-54ABCDECF7CC}"/>
              </a:ext>
              <a:ext uri="{C183D7F6-B498-43B3-948B-1728B52AA6E4}">
                <adec:decorative xmlns="" xmlns:adec="http://schemas.microsoft.com/office/drawing/2017/decorative" val="1"/>
              </a:ext>
            </a:extLst>
          </p:cNvPr>
          <p:cNvSpPr/>
          <p:nvPr userDrawn="1"/>
        </p:nvSpPr>
        <p:spPr>
          <a:xfrm>
            <a:off x="252264" y="6104300"/>
            <a:ext cx="1235832" cy="753700"/>
          </a:xfrm>
          <a:custGeom>
            <a:avLst/>
            <a:gdLst>
              <a:gd name="connsiteX0" fmla="*/ 1048050 w 2096100"/>
              <a:gd name="connsiteY0" fmla="*/ 0 h 1048050"/>
              <a:gd name="connsiteX1" fmla="*/ 1172234 w 2096100"/>
              <a:gd name="connsiteY1" fmla="*/ 51439 h 1048050"/>
              <a:gd name="connsiteX2" fmla="*/ 2044661 w 2096100"/>
              <a:gd name="connsiteY2" fmla="*/ 923866 h 1048050"/>
              <a:gd name="connsiteX3" fmla="*/ 2096100 w 2096100"/>
              <a:gd name="connsiteY3" fmla="*/ 1048050 h 1048050"/>
              <a:gd name="connsiteX4" fmla="*/ 0 w 2096100"/>
              <a:gd name="connsiteY4" fmla="*/ 1048050 h 1048050"/>
              <a:gd name="connsiteX5" fmla="*/ 51439 w 2096100"/>
              <a:gd name="connsiteY5" fmla="*/ 923866 h 1048050"/>
              <a:gd name="connsiteX6" fmla="*/ 923866 w 2096100"/>
              <a:gd name="connsiteY6" fmla="*/ 51439 h 1048050"/>
              <a:gd name="connsiteX7" fmla="*/ 1048050 w 2096100"/>
              <a:gd name="connsiteY7" fmla="*/ 0 h 10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6100" h="1048050">
                <a:moveTo>
                  <a:pt x="1048050" y="0"/>
                </a:moveTo>
                <a:cubicBezTo>
                  <a:pt x="1092996" y="0"/>
                  <a:pt x="1137942" y="17146"/>
                  <a:pt x="1172234" y="51439"/>
                </a:cubicBezTo>
                <a:lnTo>
                  <a:pt x="2044661" y="923866"/>
                </a:lnTo>
                <a:cubicBezTo>
                  <a:pt x="2078954" y="958158"/>
                  <a:pt x="2096100" y="1003104"/>
                  <a:pt x="2096100" y="1048050"/>
                </a:cubicBezTo>
                <a:lnTo>
                  <a:pt x="0" y="1048050"/>
                </a:lnTo>
                <a:cubicBezTo>
                  <a:pt x="0" y="1003104"/>
                  <a:pt x="17147" y="958158"/>
                  <a:pt x="51439" y="923866"/>
                </a:cubicBezTo>
                <a:lnTo>
                  <a:pt x="923866" y="51439"/>
                </a:lnTo>
                <a:cubicBezTo>
                  <a:pt x="958159" y="17146"/>
                  <a:pt x="1003104" y="0"/>
                  <a:pt x="1048050" y="0"/>
                </a:cubicBezTo>
                <a:close/>
              </a:path>
            </a:pathLst>
          </a:custGeom>
          <a:solidFill>
            <a:srgbClr val="00587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16" descr="Rectangle.">
            <a:extLst>
              <a:ext uri="{FF2B5EF4-FFF2-40B4-BE49-F238E27FC236}">
                <a16:creationId xmlns="" xmlns:a16="http://schemas.microsoft.com/office/drawing/2014/main" id="{D2C300DA-4EC9-46EA-916D-25BEDAE0F239}"/>
              </a:ext>
              <a:ext uri="{C183D7F6-B498-43B3-948B-1728B52AA6E4}">
                <adec:decorative xmlns="" xmlns:adec="http://schemas.microsoft.com/office/drawing/2017/decorative" val="1"/>
              </a:ext>
            </a:extLst>
          </p:cNvPr>
          <p:cNvSpPr/>
          <p:nvPr userDrawn="1"/>
        </p:nvSpPr>
        <p:spPr>
          <a:xfrm rot="2950307">
            <a:off x="9842444" y="-1013586"/>
            <a:ext cx="1585044" cy="1585044"/>
          </a:xfrm>
          <a:prstGeom prst="roundRect">
            <a:avLst>
              <a:gd name="adj" fmla="val 11080"/>
            </a:avLst>
          </a:prstGeom>
          <a:solidFill>
            <a:srgbClr val="00A9E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13" descr="Rectangle.">
            <a:extLst>
              <a:ext uri="{FF2B5EF4-FFF2-40B4-BE49-F238E27FC236}">
                <a16:creationId xmlns="" xmlns:a16="http://schemas.microsoft.com/office/drawing/2014/main" id="{08DED9FB-5603-488F-827B-05F43B91C25A}"/>
              </a:ext>
              <a:ext uri="{C183D7F6-B498-43B3-948B-1728B52AA6E4}">
                <adec:decorative xmlns="" xmlns:adec="http://schemas.microsoft.com/office/drawing/2017/decorative" val="1"/>
              </a:ext>
            </a:extLst>
          </p:cNvPr>
          <p:cNvSpPr/>
          <p:nvPr userDrawn="1"/>
        </p:nvSpPr>
        <p:spPr>
          <a:xfrm rot="2752916">
            <a:off x="10682086" y="-971898"/>
            <a:ext cx="1343428" cy="1343428"/>
          </a:xfrm>
          <a:prstGeom prst="roundRect">
            <a:avLst>
              <a:gd name="adj" fmla="val 11080"/>
            </a:avLst>
          </a:prstGeom>
          <a:solidFill>
            <a:srgbClr val="003E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1"/>
          </p:nvPr>
        </p:nvSpPr>
        <p:spPr>
          <a:xfrm>
            <a:off x="736599" y="4727778"/>
            <a:ext cx="10735733" cy="495300"/>
          </a:xfrm>
        </p:spPr>
        <p:txBody>
          <a:bodyPr>
            <a:normAutofit/>
          </a:bodyPr>
          <a:lstStyle>
            <a:lvl1pPr marL="0" indent="0">
              <a:buNone/>
              <a:defRPr sz="2000"/>
            </a:lvl1pPr>
          </a:lstStyle>
          <a:p>
            <a:pPr lvl="0"/>
            <a:endParaRPr lang="en-US" dirty="0"/>
          </a:p>
        </p:txBody>
      </p:sp>
      <p:sp>
        <p:nvSpPr>
          <p:cNvPr id="10" name="Text Placeholder 8"/>
          <p:cNvSpPr>
            <a:spLocks noGrp="1"/>
          </p:cNvSpPr>
          <p:nvPr>
            <p:ph type="body" sz="quarter" idx="12"/>
          </p:nvPr>
        </p:nvSpPr>
        <p:spPr>
          <a:xfrm>
            <a:off x="736469" y="5232806"/>
            <a:ext cx="10750234" cy="495300"/>
          </a:xfrm>
        </p:spPr>
        <p:txBody>
          <a:bodyPr>
            <a:normAutofit/>
          </a:bodyPr>
          <a:lstStyle>
            <a:lvl1pPr marL="0" indent="0">
              <a:buNone/>
              <a:defRPr sz="1400"/>
            </a:lvl1pPr>
          </a:lstStyle>
          <a:p>
            <a:pPr lvl="0"/>
            <a:endParaRPr lang="en-US" dirty="0"/>
          </a:p>
        </p:txBody>
      </p:sp>
      <p:sp>
        <p:nvSpPr>
          <p:cNvPr id="8" name="Content Placeholder 7"/>
          <p:cNvSpPr>
            <a:spLocks noGrp="1"/>
          </p:cNvSpPr>
          <p:nvPr>
            <p:ph sz="quarter" idx="13"/>
          </p:nvPr>
        </p:nvSpPr>
        <p:spPr>
          <a:xfrm>
            <a:off x="736599" y="1352550"/>
            <a:ext cx="10735733" cy="3375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a:extLst>
              <a:ext uri="{FF2B5EF4-FFF2-40B4-BE49-F238E27FC236}">
                <a16:creationId xmlns="" xmlns:a16="http://schemas.microsoft.com/office/drawing/2014/main" id="{D59758F3-6311-4BBF-9C0A-1ADA7A27E44C}"/>
              </a:ext>
            </a:extLst>
          </p:cNvPr>
          <p:cNvSpPr>
            <a:spLocks noGrp="1"/>
          </p:cNvSpPr>
          <p:nvPr>
            <p:ph type="title"/>
          </p:nvPr>
        </p:nvSpPr>
        <p:spPr>
          <a:xfrm>
            <a:off x="736599" y="525818"/>
            <a:ext cx="10735733" cy="498598"/>
          </a:xfrm>
        </p:spPr>
        <p:txBody>
          <a:bodyPr wrap="square" lIns="0" tIns="0" rIns="0" bIns="0" anchor="t">
            <a:spAutoFit/>
          </a:bodyPr>
          <a:lstStyle>
            <a:lvl1pPr algn="ctr">
              <a:defRPr sz="3600" cap="none" baseline="0">
                <a:solidFill>
                  <a:schemeClr val="tx1">
                    <a:lumMod val="50000"/>
                  </a:schemeClr>
                </a:solidFill>
              </a:defRPr>
            </a:lvl1pPr>
          </a:lstStyle>
          <a:p>
            <a:r>
              <a:rPr lang="en-US" dirty="0" smtClean="0"/>
              <a:t>Click to edit Master title style</a:t>
            </a:r>
            <a:endParaRPr lang="en-US" dirty="0"/>
          </a:p>
        </p:txBody>
      </p:sp>
      <p:pic>
        <p:nvPicPr>
          <p:cNvPr id="12" name="logo" descr="This is an image of the State of California Employment Development Department logo." titl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76722" y="5852149"/>
            <a:ext cx="1739387" cy="635436"/>
          </a:xfrm>
          <a:prstGeom prst="rect">
            <a:avLst/>
          </a:prstGeom>
        </p:spPr>
      </p:pic>
    </p:spTree>
    <p:extLst>
      <p:ext uri="{BB962C8B-B14F-4D97-AF65-F5344CB8AC3E}">
        <p14:creationId xmlns:p14="http://schemas.microsoft.com/office/powerpoint/2010/main" val="56289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9759117-0F16-48ED-9718-C5D09846F9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FAB745ED-7A57-4683-810C-5E5003926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E365B1BF-AD50-4239-805D-33B3AEE52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 xmlns:a16="http://schemas.microsoft.com/office/drawing/2014/main" id="{CB879871-3CD6-4A1B-A275-2552C7EBCF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Your Logo Here</a:t>
            </a:r>
          </a:p>
        </p:txBody>
      </p:sp>
      <p:sp>
        <p:nvSpPr>
          <p:cNvPr id="6" name="Slide Number Placeholder 5">
            <a:extLst>
              <a:ext uri="{FF2B5EF4-FFF2-40B4-BE49-F238E27FC236}">
                <a16:creationId xmlns="" xmlns:a16="http://schemas.microsoft.com/office/drawing/2014/main" id="{33081636-41B2-41A0-9EEE-E0104F888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50806-BABF-4915-9689-3B9956D1C75C}" type="slidenum">
              <a:rPr lang="en-US" smtClean="0"/>
              <a:t>‹#›</a:t>
            </a:fld>
            <a:endParaRPr lang="en-US" dirty="0"/>
          </a:p>
        </p:txBody>
      </p:sp>
    </p:spTree>
    <p:extLst>
      <p:ext uri="{BB962C8B-B14F-4D97-AF65-F5344CB8AC3E}">
        <p14:creationId xmlns:p14="http://schemas.microsoft.com/office/powerpoint/2010/main" val="1116634034"/>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56" r:id="rId3"/>
    <p:sldLayoutId id="2147483664" r:id="rId4"/>
    <p:sldLayoutId id="2147483654" r:id="rId5"/>
    <p:sldLayoutId id="2147483659" r:id="rId6"/>
    <p:sldLayoutId id="2147483669" r:id="rId7"/>
    <p:sldLayoutId id="2147483672" r:id="rId8"/>
    <p:sldLayoutId id="2147483673" r:id="rId9"/>
    <p:sldLayoutId id="2147483667" r:id="rId10"/>
    <p:sldLayoutId id="2147483666" r:id="rId11"/>
    <p:sldLayoutId id="2147483671" r:id="rId12"/>
    <p:sldLayoutId id="2147483663" r:id="rId13"/>
    <p:sldLayoutId id="2147483662" r:id="rId14"/>
    <p:sldLayoutId id="2147483660" r:id="rId15"/>
    <p:sldLayoutId id="2147483665" r:id="rId16"/>
    <p:sldLayoutId id="2147483655" r:id="rId17"/>
    <p:sldLayoutId id="2147483674" r:id="rId18"/>
    <p:sldLayoutId id="2147483661"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1524000" y="2461865"/>
            <a:ext cx="9144000" cy="959802"/>
          </a:xfrm>
        </p:spPr>
        <p:txBody>
          <a:bodyPr/>
          <a:lstStyle/>
          <a:p>
            <a:r>
              <a:rPr lang="en-US" dirty="0" err="1" smtClean="0"/>
              <a:t>Respuesta</a:t>
            </a:r>
            <a:r>
              <a:rPr lang="en-US" dirty="0" smtClean="0"/>
              <a:t> </a:t>
            </a:r>
            <a:r>
              <a:rPr lang="en-US" dirty="0" err="1"/>
              <a:t>r</a:t>
            </a:r>
            <a:r>
              <a:rPr lang="en-US" dirty="0" err="1" smtClean="0"/>
              <a:t>ápida</a:t>
            </a:r>
            <a:endParaRPr lang="en-US" dirty="0"/>
          </a:p>
        </p:txBody>
      </p:sp>
      <p:sp>
        <p:nvSpPr>
          <p:cNvPr id="3" name="Subtitle"/>
          <p:cNvSpPr>
            <a:spLocks noGrp="1"/>
          </p:cNvSpPr>
          <p:nvPr>
            <p:ph type="subTitle" idx="1"/>
          </p:nvPr>
        </p:nvSpPr>
        <p:spPr>
          <a:xfrm>
            <a:off x="1524000" y="3532577"/>
            <a:ext cx="9144000" cy="1331658"/>
          </a:xfrm>
        </p:spPr>
        <p:txBody>
          <a:bodyPr>
            <a:noAutofit/>
          </a:bodyPr>
          <a:lstStyle/>
          <a:p>
            <a:pPr marL="114300"/>
            <a:r>
              <a:rPr lang="en-US" sz="2800" dirty="0" err="1" smtClean="0"/>
              <a:t>Servicios</a:t>
            </a:r>
            <a:r>
              <a:rPr lang="en-US" sz="2800" dirty="0" smtClean="0"/>
              <a:t> y </a:t>
            </a:r>
            <a:r>
              <a:rPr lang="en-US" sz="2800" dirty="0" err="1" smtClean="0"/>
              <a:t>recursos</a:t>
            </a:r>
            <a:endParaRPr lang="en-US" sz="2800" dirty="0" smtClean="0"/>
          </a:p>
        </p:txBody>
      </p:sp>
      <p:sp>
        <p:nvSpPr>
          <p:cNvPr id="4" name="Graphic of a clock" descr="This is an icon of a clock or spedometer.">
            <a:extLst>
              <a:ext uri="{FF2B5EF4-FFF2-40B4-BE49-F238E27FC236}">
                <a16:creationId xmlns="" xmlns:a16="http://schemas.microsoft.com/office/drawing/2014/main" id="{67C7320D-C0D5-4F16-AE9B-39B0CB6441BC}"/>
              </a:ext>
            </a:extLst>
          </p:cNvPr>
          <p:cNvSpPr>
            <a:spLocks noEditPoints="1"/>
          </p:cNvSpPr>
          <p:nvPr/>
        </p:nvSpPr>
        <p:spPr bwMode="auto">
          <a:xfrm>
            <a:off x="5702525" y="2039438"/>
            <a:ext cx="759416" cy="492489"/>
          </a:xfrm>
          <a:custGeom>
            <a:avLst/>
            <a:gdLst>
              <a:gd name="T0" fmla="*/ 0 w 96"/>
              <a:gd name="T1" fmla="*/ 48 h 68"/>
              <a:gd name="T2" fmla="*/ 2 w 96"/>
              <a:gd name="T3" fmla="*/ 68 h 68"/>
              <a:gd name="T4" fmla="*/ 96 w 96"/>
              <a:gd name="T5" fmla="*/ 66 h 68"/>
              <a:gd name="T6" fmla="*/ 48 w 96"/>
              <a:gd name="T7" fmla="*/ 0 h 68"/>
              <a:gd name="T8" fmla="*/ 61 w 96"/>
              <a:gd name="T9" fmla="*/ 12 h 68"/>
              <a:gd name="T10" fmla="*/ 64 w 96"/>
              <a:gd name="T11" fmla="*/ 14 h 68"/>
              <a:gd name="T12" fmla="*/ 59 w 96"/>
              <a:gd name="T13" fmla="*/ 22 h 68"/>
              <a:gd name="T14" fmla="*/ 58 w 96"/>
              <a:gd name="T15" fmla="*/ 19 h 68"/>
              <a:gd name="T16" fmla="*/ 48 w 96"/>
              <a:gd name="T17" fmla="*/ 8 h 68"/>
              <a:gd name="T18" fmla="*/ 50 w 96"/>
              <a:gd name="T19" fmla="*/ 18 h 68"/>
              <a:gd name="T20" fmla="*/ 46 w 96"/>
              <a:gd name="T21" fmla="*/ 18 h 68"/>
              <a:gd name="T22" fmla="*/ 18 w 96"/>
              <a:gd name="T23" fmla="*/ 52 h 68"/>
              <a:gd name="T24" fmla="*/ 8 w 96"/>
              <a:gd name="T25" fmla="*/ 50 h 68"/>
              <a:gd name="T26" fmla="*/ 18 w 96"/>
              <a:gd name="T27" fmla="*/ 48 h 68"/>
              <a:gd name="T28" fmla="*/ 18 w 96"/>
              <a:gd name="T29" fmla="*/ 52 h 68"/>
              <a:gd name="T30" fmla="*/ 20 w 96"/>
              <a:gd name="T31" fmla="*/ 38 h 68"/>
              <a:gd name="T32" fmla="*/ 12 w 96"/>
              <a:gd name="T33" fmla="*/ 35 h 68"/>
              <a:gd name="T34" fmla="*/ 14 w 96"/>
              <a:gd name="T35" fmla="*/ 31 h 68"/>
              <a:gd name="T36" fmla="*/ 22 w 96"/>
              <a:gd name="T37" fmla="*/ 37 h 68"/>
              <a:gd name="T38" fmla="*/ 27 w 96"/>
              <a:gd name="T39" fmla="*/ 29 h 68"/>
              <a:gd name="T40" fmla="*/ 20 w 96"/>
              <a:gd name="T41" fmla="*/ 22 h 68"/>
              <a:gd name="T42" fmla="*/ 23 w 96"/>
              <a:gd name="T43" fmla="*/ 20 h 68"/>
              <a:gd name="T44" fmla="*/ 28 w 96"/>
              <a:gd name="T45" fmla="*/ 28 h 68"/>
              <a:gd name="T46" fmla="*/ 37 w 96"/>
              <a:gd name="T47" fmla="*/ 22 h 68"/>
              <a:gd name="T48" fmla="*/ 32 w 96"/>
              <a:gd name="T49" fmla="*/ 14 h 68"/>
              <a:gd name="T50" fmla="*/ 35 w 96"/>
              <a:gd name="T51" fmla="*/ 12 h 68"/>
              <a:gd name="T52" fmla="*/ 37 w 96"/>
              <a:gd name="T53" fmla="*/ 22 h 68"/>
              <a:gd name="T54" fmla="*/ 48 w 96"/>
              <a:gd name="T55" fmla="*/ 56 h 68"/>
              <a:gd name="T56" fmla="*/ 48 w 96"/>
              <a:gd name="T57" fmla="*/ 40 h 68"/>
              <a:gd name="T58" fmla="*/ 71 w 96"/>
              <a:gd name="T59" fmla="*/ 22 h 68"/>
              <a:gd name="T60" fmla="*/ 73 w 96"/>
              <a:gd name="T61" fmla="*/ 25 h 68"/>
              <a:gd name="T62" fmla="*/ 56 w 96"/>
              <a:gd name="T63" fmla="*/ 48 h 68"/>
              <a:gd name="T64" fmla="*/ 75 w 96"/>
              <a:gd name="T65" fmla="*/ 35 h 68"/>
              <a:gd name="T66" fmla="*/ 85 w 96"/>
              <a:gd name="T67" fmla="*/ 33 h 68"/>
              <a:gd name="T68" fmla="*/ 76 w 96"/>
              <a:gd name="T69" fmla="*/ 38 h 68"/>
              <a:gd name="T70" fmla="*/ 74 w 96"/>
              <a:gd name="T71" fmla="*/ 37 h 68"/>
              <a:gd name="T72" fmla="*/ 86 w 96"/>
              <a:gd name="T73" fmla="*/ 52 h 68"/>
              <a:gd name="T74" fmla="*/ 76 w 96"/>
              <a:gd name="T75" fmla="*/ 50 h 68"/>
              <a:gd name="T76" fmla="*/ 78 w 96"/>
              <a:gd name="T77" fmla="*/ 48 h 68"/>
              <a:gd name="T78" fmla="*/ 88 w 96"/>
              <a:gd name="T79"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68">
                <a:moveTo>
                  <a:pt x="48" y="0"/>
                </a:moveTo>
                <a:cubicBezTo>
                  <a:pt x="22" y="0"/>
                  <a:pt x="0" y="21"/>
                  <a:pt x="0" y="48"/>
                </a:cubicBezTo>
                <a:cubicBezTo>
                  <a:pt x="0" y="66"/>
                  <a:pt x="0" y="66"/>
                  <a:pt x="0" y="66"/>
                </a:cubicBezTo>
                <a:cubicBezTo>
                  <a:pt x="0" y="67"/>
                  <a:pt x="1" y="68"/>
                  <a:pt x="2" y="68"/>
                </a:cubicBezTo>
                <a:cubicBezTo>
                  <a:pt x="94" y="68"/>
                  <a:pt x="94" y="68"/>
                  <a:pt x="94" y="68"/>
                </a:cubicBezTo>
                <a:cubicBezTo>
                  <a:pt x="95" y="68"/>
                  <a:pt x="96" y="67"/>
                  <a:pt x="96" y="66"/>
                </a:cubicBezTo>
                <a:cubicBezTo>
                  <a:pt x="96" y="48"/>
                  <a:pt x="96" y="48"/>
                  <a:pt x="96" y="48"/>
                </a:cubicBezTo>
                <a:cubicBezTo>
                  <a:pt x="96" y="21"/>
                  <a:pt x="74" y="0"/>
                  <a:pt x="48" y="0"/>
                </a:cubicBezTo>
                <a:close/>
                <a:moveTo>
                  <a:pt x="58" y="19"/>
                </a:moveTo>
                <a:cubicBezTo>
                  <a:pt x="61" y="12"/>
                  <a:pt x="61" y="12"/>
                  <a:pt x="61" y="12"/>
                </a:cubicBezTo>
                <a:cubicBezTo>
                  <a:pt x="61" y="11"/>
                  <a:pt x="62" y="10"/>
                  <a:pt x="63" y="11"/>
                </a:cubicBezTo>
                <a:cubicBezTo>
                  <a:pt x="64" y="11"/>
                  <a:pt x="65" y="12"/>
                  <a:pt x="64" y="14"/>
                </a:cubicBezTo>
                <a:cubicBezTo>
                  <a:pt x="61" y="21"/>
                  <a:pt x="61" y="21"/>
                  <a:pt x="61" y="21"/>
                </a:cubicBezTo>
                <a:cubicBezTo>
                  <a:pt x="61" y="22"/>
                  <a:pt x="60" y="22"/>
                  <a:pt x="59" y="22"/>
                </a:cubicBezTo>
                <a:cubicBezTo>
                  <a:pt x="59" y="22"/>
                  <a:pt x="59" y="22"/>
                  <a:pt x="59" y="22"/>
                </a:cubicBezTo>
                <a:cubicBezTo>
                  <a:pt x="58" y="22"/>
                  <a:pt x="57" y="20"/>
                  <a:pt x="58" y="19"/>
                </a:cubicBezTo>
                <a:close/>
                <a:moveTo>
                  <a:pt x="46" y="10"/>
                </a:moveTo>
                <a:cubicBezTo>
                  <a:pt x="46" y="9"/>
                  <a:pt x="47" y="8"/>
                  <a:pt x="48" y="8"/>
                </a:cubicBezTo>
                <a:cubicBezTo>
                  <a:pt x="49" y="8"/>
                  <a:pt x="50" y="9"/>
                  <a:pt x="50" y="10"/>
                </a:cubicBezTo>
                <a:cubicBezTo>
                  <a:pt x="50" y="18"/>
                  <a:pt x="50" y="18"/>
                  <a:pt x="50" y="18"/>
                </a:cubicBezTo>
                <a:cubicBezTo>
                  <a:pt x="50" y="19"/>
                  <a:pt x="49" y="20"/>
                  <a:pt x="48" y="20"/>
                </a:cubicBezTo>
                <a:cubicBezTo>
                  <a:pt x="47" y="20"/>
                  <a:pt x="46" y="19"/>
                  <a:pt x="46" y="18"/>
                </a:cubicBezTo>
                <a:lnTo>
                  <a:pt x="46" y="10"/>
                </a:lnTo>
                <a:close/>
                <a:moveTo>
                  <a:pt x="18" y="52"/>
                </a:moveTo>
                <a:cubicBezTo>
                  <a:pt x="10" y="52"/>
                  <a:pt x="10" y="52"/>
                  <a:pt x="10" y="52"/>
                </a:cubicBezTo>
                <a:cubicBezTo>
                  <a:pt x="9" y="52"/>
                  <a:pt x="8" y="51"/>
                  <a:pt x="8" y="50"/>
                </a:cubicBezTo>
                <a:cubicBezTo>
                  <a:pt x="8" y="49"/>
                  <a:pt x="9" y="48"/>
                  <a:pt x="10" y="48"/>
                </a:cubicBezTo>
                <a:cubicBezTo>
                  <a:pt x="18" y="48"/>
                  <a:pt x="18" y="48"/>
                  <a:pt x="18" y="48"/>
                </a:cubicBezTo>
                <a:cubicBezTo>
                  <a:pt x="19" y="48"/>
                  <a:pt x="20" y="49"/>
                  <a:pt x="20" y="50"/>
                </a:cubicBezTo>
                <a:cubicBezTo>
                  <a:pt x="20" y="51"/>
                  <a:pt x="19" y="52"/>
                  <a:pt x="18" y="52"/>
                </a:cubicBezTo>
                <a:close/>
                <a:moveTo>
                  <a:pt x="22" y="37"/>
                </a:moveTo>
                <a:cubicBezTo>
                  <a:pt x="22" y="38"/>
                  <a:pt x="21" y="38"/>
                  <a:pt x="20" y="38"/>
                </a:cubicBezTo>
                <a:cubicBezTo>
                  <a:pt x="20" y="38"/>
                  <a:pt x="20" y="38"/>
                  <a:pt x="20" y="38"/>
                </a:cubicBezTo>
                <a:cubicBezTo>
                  <a:pt x="12" y="35"/>
                  <a:pt x="12" y="35"/>
                  <a:pt x="12" y="35"/>
                </a:cubicBezTo>
                <a:cubicBezTo>
                  <a:pt x="11" y="35"/>
                  <a:pt x="11" y="34"/>
                  <a:pt x="11" y="33"/>
                </a:cubicBezTo>
                <a:cubicBezTo>
                  <a:pt x="11" y="32"/>
                  <a:pt x="13" y="31"/>
                  <a:pt x="14" y="31"/>
                </a:cubicBezTo>
                <a:cubicBezTo>
                  <a:pt x="21" y="35"/>
                  <a:pt x="21" y="35"/>
                  <a:pt x="21" y="35"/>
                </a:cubicBezTo>
                <a:cubicBezTo>
                  <a:pt x="22" y="35"/>
                  <a:pt x="23" y="36"/>
                  <a:pt x="22" y="37"/>
                </a:cubicBezTo>
                <a:close/>
                <a:moveTo>
                  <a:pt x="28" y="28"/>
                </a:moveTo>
                <a:cubicBezTo>
                  <a:pt x="28" y="28"/>
                  <a:pt x="27" y="29"/>
                  <a:pt x="27" y="29"/>
                </a:cubicBezTo>
                <a:cubicBezTo>
                  <a:pt x="26" y="29"/>
                  <a:pt x="26" y="28"/>
                  <a:pt x="25" y="28"/>
                </a:cubicBezTo>
                <a:cubicBezTo>
                  <a:pt x="20" y="22"/>
                  <a:pt x="20" y="22"/>
                  <a:pt x="20" y="22"/>
                </a:cubicBezTo>
                <a:cubicBezTo>
                  <a:pt x="19" y="22"/>
                  <a:pt x="19" y="20"/>
                  <a:pt x="20" y="20"/>
                </a:cubicBezTo>
                <a:cubicBezTo>
                  <a:pt x="21" y="19"/>
                  <a:pt x="22" y="19"/>
                  <a:pt x="23" y="20"/>
                </a:cubicBezTo>
                <a:cubicBezTo>
                  <a:pt x="28" y="25"/>
                  <a:pt x="28" y="25"/>
                  <a:pt x="28" y="25"/>
                </a:cubicBezTo>
                <a:cubicBezTo>
                  <a:pt x="29" y="26"/>
                  <a:pt x="29" y="27"/>
                  <a:pt x="28" y="28"/>
                </a:cubicBezTo>
                <a:close/>
                <a:moveTo>
                  <a:pt x="37" y="22"/>
                </a:moveTo>
                <a:cubicBezTo>
                  <a:pt x="37" y="22"/>
                  <a:pt x="37" y="22"/>
                  <a:pt x="37" y="22"/>
                </a:cubicBezTo>
                <a:cubicBezTo>
                  <a:pt x="36" y="22"/>
                  <a:pt x="35" y="22"/>
                  <a:pt x="35" y="21"/>
                </a:cubicBezTo>
                <a:cubicBezTo>
                  <a:pt x="32" y="14"/>
                  <a:pt x="32" y="14"/>
                  <a:pt x="32" y="14"/>
                </a:cubicBezTo>
                <a:cubicBezTo>
                  <a:pt x="31" y="12"/>
                  <a:pt x="32" y="11"/>
                  <a:pt x="33" y="11"/>
                </a:cubicBezTo>
                <a:cubicBezTo>
                  <a:pt x="34" y="10"/>
                  <a:pt x="35" y="11"/>
                  <a:pt x="35" y="12"/>
                </a:cubicBezTo>
                <a:cubicBezTo>
                  <a:pt x="38" y="19"/>
                  <a:pt x="38" y="19"/>
                  <a:pt x="38" y="19"/>
                </a:cubicBezTo>
                <a:cubicBezTo>
                  <a:pt x="39" y="20"/>
                  <a:pt x="38" y="22"/>
                  <a:pt x="37" y="22"/>
                </a:cubicBezTo>
                <a:close/>
                <a:moveTo>
                  <a:pt x="56" y="48"/>
                </a:moveTo>
                <a:cubicBezTo>
                  <a:pt x="56" y="52"/>
                  <a:pt x="52" y="56"/>
                  <a:pt x="48" y="56"/>
                </a:cubicBezTo>
                <a:cubicBezTo>
                  <a:pt x="44" y="56"/>
                  <a:pt x="40" y="52"/>
                  <a:pt x="40" y="48"/>
                </a:cubicBezTo>
                <a:cubicBezTo>
                  <a:pt x="40" y="43"/>
                  <a:pt x="44" y="40"/>
                  <a:pt x="48" y="40"/>
                </a:cubicBezTo>
                <a:cubicBezTo>
                  <a:pt x="49" y="40"/>
                  <a:pt x="51" y="40"/>
                  <a:pt x="52" y="41"/>
                </a:cubicBezTo>
                <a:cubicBezTo>
                  <a:pt x="71" y="22"/>
                  <a:pt x="71" y="22"/>
                  <a:pt x="71" y="22"/>
                </a:cubicBezTo>
                <a:cubicBezTo>
                  <a:pt x="71" y="22"/>
                  <a:pt x="73" y="22"/>
                  <a:pt x="73" y="22"/>
                </a:cubicBezTo>
                <a:cubicBezTo>
                  <a:pt x="74" y="23"/>
                  <a:pt x="74" y="24"/>
                  <a:pt x="73" y="25"/>
                </a:cubicBezTo>
                <a:cubicBezTo>
                  <a:pt x="55" y="44"/>
                  <a:pt x="55" y="44"/>
                  <a:pt x="55" y="44"/>
                </a:cubicBezTo>
                <a:cubicBezTo>
                  <a:pt x="56" y="45"/>
                  <a:pt x="56" y="46"/>
                  <a:pt x="56" y="48"/>
                </a:cubicBezTo>
                <a:close/>
                <a:moveTo>
                  <a:pt x="74" y="37"/>
                </a:moveTo>
                <a:cubicBezTo>
                  <a:pt x="73" y="36"/>
                  <a:pt x="74" y="35"/>
                  <a:pt x="75" y="35"/>
                </a:cubicBezTo>
                <a:cubicBezTo>
                  <a:pt x="82" y="31"/>
                  <a:pt x="82" y="31"/>
                  <a:pt x="82" y="31"/>
                </a:cubicBezTo>
                <a:cubicBezTo>
                  <a:pt x="83" y="31"/>
                  <a:pt x="85" y="32"/>
                  <a:pt x="85" y="33"/>
                </a:cubicBezTo>
                <a:cubicBezTo>
                  <a:pt x="85" y="34"/>
                  <a:pt x="85" y="35"/>
                  <a:pt x="84" y="35"/>
                </a:cubicBezTo>
                <a:cubicBezTo>
                  <a:pt x="76" y="38"/>
                  <a:pt x="76" y="38"/>
                  <a:pt x="76" y="38"/>
                </a:cubicBezTo>
                <a:cubicBezTo>
                  <a:pt x="76" y="38"/>
                  <a:pt x="76" y="38"/>
                  <a:pt x="76" y="38"/>
                </a:cubicBezTo>
                <a:cubicBezTo>
                  <a:pt x="75" y="38"/>
                  <a:pt x="74" y="38"/>
                  <a:pt x="74" y="37"/>
                </a:cubicBezTo>
                <a:close/>
                <a:moveTo>
                  <a:pt x="86" y="52"/>
                </a:moveTo>
                <a:cubicBezTo>
                  <a:pt x="86" y="52"/>
                  <a:pt x="86" y="52"/>
                  <a:pt x="86" y="52"/>
                </a:cubicBezTo>
                <a:cubicBezTo>
                  <a:pt x="78" y="52"/>
                  <a:pt x="78" y="52"/>
                  <a:pt x="78" y="52"/>
                </a:cubicBezTo>
                <a:cubicBezTo>
                  <a:pt x="77" y="52"/>
                  <a:pt x="76" y="51"/>
                  <a:pt x="76" y="50"/>
                </a:cubicBezTo>
                <a:cubicBezTo>
                  <a:pt x="76" y="49"/>
                  <a:pt x="77" y="48"/>
                  <a:pt x="78" y="48"/>
                </a:cubicBezTo>
                <a:cubicBezTo>
                  <a:pt x="78" y="48"/>
                  <a:pt x="78" y="48"/>
                  <a:pt x="78" y="48"/>
                </a:cubicBezTo>
                <a:cubicBezTo>
                  <a:pt x="86" y="48"/>
                  <a:pt x="86" y="48"/>
                  <a:pt x="86" y="48"/>
                </a:cubicBezTo>
                <a:cubicBezTo>
                  <a:pt x="87" y="48"/>
                  <a:pt x="88" y="49"/>
                  <a:pt x="88" y="50"/>
                </a:cubicBezTo>
                <a:cubicBezTo>
                  <a:pt x="88" y="51"/>
                  <a:pt x="87" y="52"/>
                  <a:pt x="86" y="52"/>
                </a:cubicBezTo>
                <a:close/>
              </a:path>
            </a:pathLst>
          </a:custGeom>
          <a:solidFill>
            <a:schemeClr val="tx1">
              <a:lumMod val="50000"/>
            </a:schemeClr>
          </a:solidFill>
          <a:ln>
            <a:noFill/>
          </a:ln>
          <a:extLst/>
        </p:spPr>
        <p:txBody>
          <a:bodyPr vert="horz" wrap="square" lIns="91440" tIns="45720" rIns="91440" bIns="45720" numCol="1" anchor="t" anchorCtr="0" compatLnSpc="1">
            <a:prstTxWarp prst="textNoShape">
              <a:avLst/>
            </a:prstTxWarp>
          </a:bodyPr>
          <a:lstStyle/>
          <a:p>
            <a:endParaRPr lang="en-US" dirty="0">
              <a:solidFill>
                <a:srgbClr val="00587C"/>
              </a:solidFill>
            </a:endParaRPr>
          </a:p>
        </p:txBody>
      </p:sp>
    </p:spTree>
    <p:extLst>
      <p:ext uri="{BB962C8B-B14F-4D97-AF65-F5344CB8AC3E}">
        <p14:creationId xmlns:p14="http://schemas.microsoft.com/office/powerpoint/2010/main" val="3338779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Reciba pagos – Tarjeta de débito</a:t>
            </a:r>
            <a:endParaRPr lang="es-MX" strike="sngStrike" baseline="30000" dirty="0">
              <a:solidFill>
                <a:srgbClr val="FF0000"/>
              </a:solidFill>
            </a:endParaRPr>
          </a:p>
        </p:txBody>
      </p:sp>
      <p:sp>
        <p:nvSpPr>
          <p:cNvPr id="3" name="Text Placeholder 2"/>
          <p:cNvSpPr>
            <a:spLocks noGrp="1"/>
          </p:cNvSpPr>
          <p:nvPr>
            <p:ph type="body" sz="quarter" idx="10"/>
          </p:nvPr>
        </p:nvSpPr>
        <p:spPr>
          <a:xfrm>
            <a:off x="479898" y="1220820"/>
            <a:ext cx="11232204" cy="5082701"/>
          </a:xfrm>
        </p:spPr>
        <p:txBody>
          <a:bodyPr>
            <a:normAutofit fontScale="92500" lnSpcReduction="10000"/>
          </a:bodyPr>
          <a:lstStyle/>
          <a:p>
            <a:pPr marL="0" indent="0">
              <a:buNone/>
            </a:pPr>
            <a:r>
              <a:rPr lang="es-MX" b="1" dirty="0" smtClean="0"/>
              <a:t>Se envía por correo postal una tarjeta de débito del Bank of </a:t>
            </a:r>
            <a:r>
              <a:rPr lang="es-MX" b="1" dirty="0" err="1" smtClean="0"/>
              <a:t>America</a:t>
            </a:r>
            <a:r>
              <a:rPr lang="es-MX" b="1" dirty="0" smtClean="0"/>
              <a:t> una vez que se hace el primer pago:</a:t>
            </a:r>
          </a:p>
          <a:p>
            <a:pPr lvl="1"/>
            <a:r>
              <a:rPr lang="es-MX" dirty="0" smtClean="0"/>
              <a:t>Espere cinco días laborables para recibir la correspondencia (por correo postal) del Bank of </a:t>
            </a:r>
            <a:r>
              <a:rPr lang="es-MX" dirty="0" err="1" smtClean="0"/>
              <a:t>America</a:t>
            </a:r>
            <a:r>
              <a:rPr lang="es-MX" dirty="0" smtClean="0"/>
              <a:t>. </a:t>
            </a:r>
          </a:p>
          <a:p>
            <a:pPr lvl="2"/>
            <a:r>
              <a:rPr lang="es-MX" dirty="0" smtClean="0"/>
              <a:t>Debido al volumen sin precedentes de solicitudes, es posible que la tarjeta tarde unos cuantos días extras para llegar.</a:t>
            </a:r>
          </a:p>
          <a:p>
            <a:pPr lvl="1"/>
            <a:r>
              <a:rPr lang="es-MX" dirty="0" smtClean="0"/>
              <a:t>La tarjeta es válida por tres años a partir de la fecha de emisión y se puede usar para los beneficios del Seguro de Incapacidad (DI), el Permiso Familiar Pagado (PFL) y el Seguro de Desempleo (UI).</a:t>
            </a:r>
          </a:p>
          <a:p>
            <a:pPr lvl="1"/>
            <a:r>
              <a:rPr lang="es-MX" dirty="0" smtClean="0"/>
              <a:t>Comuníquese con el Bank of </a:t>
            </a:r>
            <a:r>
              <a:rPr lang="es-MX" dirty="0" err="1" smtClean="0"/>
              <a:t>America</a:t>
            </a:r>
            <a:r>
              <a:rPr lang="es-MX" dirty="0" smtClean="0"/>
              <a:t> para un reemplazo de la tarjeta (por internet o teléfono) y para servicio al cliente.</a:t>
            </a:r>
          </a:p>
          <a:p>
            <a:pPr lvl="1"/>
            <a:r>
              <a:rPr lang="es-MX" dirty="0" smtClean="0"/>
              <a:t>Obtenga efectivo en los </a:t>
            </a:r>
            <a:r>
              <a:rPr lang="es-MX" dirty="0" err="1" smtClean="0"/>
              <a:t>ATMs</a:t>
            </a:r>
            <a:r>
              <a:rPr lang="es-MX" dirty="0" smtClean="0"/>
              <a:t> o en establecimientos comerciantes para opciones de devolución de dinero (</a:t>
            </a:r>
            <a:r>
              <a:rPr lang="es-MX" i="1" dirty="0" smtClean="0"/>
              <a:t>cash back</a:t>
            </a:r>
            <a:r>
              <a:rPr lang="es-MX" dirty="0" smtClean="0"/>
              <a:t>).</a:t>
            </a:r>
          </a:p>
          <a:p>
            <a:pPr lvl="1"/>
            <a:r>
              <a:rPr lang="es-MX" dirty="0" smtClean="0"/>
              <a:t>Use la tarjeta donde quiera que se acepte Visa.</a:t>
            </a:r>
          </a:p>
          <a:p>
            <a:pPr lvl="1"/>
            <a:r>
              <a:rPr lang="es-MX" dirty="0" smtClean="0"/>
              <a:t>Configure transferencias automáticas en cualquier institución financiera.</a:t>
            </a:r>
          </a:p>
          <a:p>
            <a:pPr lvl="1"/>
            <a:r>
              <a:rPr lang="es-MX" smtClean="0"/>
              <a:t>Configure </a:t>
            </a:r>
            <a:r>
              <a:rPr lang="es-MX" dirty="0" smtClean="0"/>
              <a:t>alertas cuando realice un deposito o cuando tenga un balance bajo.</a:t>
            </a:r>
            <a:endParaRPr lang="es-MX" dirty="0"/>
          </a:p>
        </p:txBody>
      </p:sp>
    </p:spTree>
    <p:extLst>
      <p:ext uri="{BB962C8B-B14F-4D97-AF65-F5344CB8AC3E}">
        <p14:creationId xmlns:p14="http://schemas.microsoft.com/office/powerpoint/2010/main" val="237023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3B3B3B">
                    <a:lumMod val="50000"/>
                  </a:srgbClr>
                </a:solidFill>
              </a:rPr>
              <a:t>Reciba</a:t>
            </a:r>
            <a:r>
              <a:rPr lang="en-US" dirty="0">
                <a:solidFill>
                  <a:srgbClr val="3B3B3B">
                    <a:lumMod val="50000"/>
                  </a:srgbClr>
                </a:solidFill>
              </a:rPr>
              <a:t> </a:t>
            </a:r>
            <a:r>
              <a:rPr lang="en-US" dirty="0" err="1">
                <a:solidFill>
                  <a:srgbClr val="3B3B3B">
                    <a:lumMod val="50000"/>
                  </a:srgbClr>
                </a:solidFill>
              </a:rPr>
              <a:t>su</a:t>
            </a:r>
            <a:r>
              <a:rPr lang="en-US" dirty="0">
                <a:solidFill>
                  <a:srgbClr val="3B3B3B">
                    <a:lumMod val="50000"/>
                  </a:srgbClr>
                </a:solidFill>
              </a:rPr>
              <a:t> </a:t>
            </a:r>
            <a:r>
              <a:rPr lang="en-US" dirty="0" err="1" smtClean="0">
                <a:solidFill>
                  <a:srgbClr val="3B3B3B">
                    <a:lumMod val="50000"/>
                  </a:srgbClr>
                </a:solidFill>
              </a:rPr>
              <a:t>pago</a:t>
            </a:r>
            <a:r>
              <a:rPr lang="en-US" dirty="0" smtClean="0">
                <a:solidFill>
                  <a:srgbClr val="3B3B3B">
                    <a:lumMod val="50000"/>
                  </a:srgbClr>
                </a:solidFill>
              </a:rPr>
              <a:t> – Debit Card</a:t>
            </a:r>
            <a:endParaRPr lang="en-US" baseline="30000" dirty="0"/>
          </a:p>
        </p:txBody>
      </p:sp>
      <p:sp>
        <p:nvSpPr>
          <p:cNvPr id="3" name="Text Placeholder 2"/>
          <p:cNvSpPr>
            <a:spLocks noGrp="1"/>
          </p:cNvSpPr>
          <p:nvPr>
            <p:ph type="body" sz="quarter" idx="10"/>
          </p:nvPr>
        </p:nvSpPr>
        <p:spPr>
          <a:xfrm>
            <a:off x="479898" y="1220820"/>
            <a:ext cx="11232204" cy="5082701"/>
          </a:xfrm>
        </p:spPr>
        <p:txBody>
          <a:bodyPr>
            <a:normAutofit/>
          </a:bodyPr>
          <a:lstStyle/>
          <a:p>
            <a:r>
              <a:rPr lang="es-ES_tradnl" b="1" dirty="0"/>
              <a:t>Servicio de atención al cliente dedicado del Bank of </a:t>
            </a:r>
            <a:r>
              <a:rPr lang="es-ES_tradnl" b="1" dirty="0" err="1"/>
              <a:t>America</a:t>
            </a:r>
            <a:r>
              <a:rPr lang="es-ES_tradnl" b="1" dirty="0"/>
              <a:t> disponible 24/7 por:</a:t>
            </a:r>
            <a:r>
              <a:rPr lang="en-US" dirty="0"/>
              <a:t> </a:t>
            </a:r>
            <a:endParaRPr lang="en-US" b="1" dirty="0"/>
          </a:p>
          <a:p>
            <a:pPr lvl="1"/>
            <a:r>
              <a:rPr lang="en-US" dirty="0"/>
              <a:t>Internet: </a:t>
            </a:r>
            <a:r>
              <a:rPr lang="en-US" b="1" dirty="0"/>
              <a:t>visaprepaidprocessing.com/</a:t>
            </a:r>
            <a:r>
              <a:rPr lang="en-US" b="1" dirty="0" err="1"/>
              <a:t>eddcard</a:t>
            </a:r>
            <a:r>
              <a:rPr lang="en-US" b="1" dirty="0"/>
              <a:t> </a:t>
            </a:r>
            <a:endParaRPr lang="en-US" b="1" dirty="0" smtClean="0"/>
          </a:p>
          <a:p>
            <a:pPr lvl="1"/>
            <a:r>
              <a:rPr lang="en-US" dirty="0" err="1" smtClean="0"/>
              <a:t>Teléfono</a:t>
            </a:r>
            <a:r>
              <a:rPr lang="en-US" dirty="0"/>
              <a:t>: </a:t>
            </a:r>
            <a:r>
              <a:rPr lang="en-US" b="1" dirty="0" smtClean="0"/>
              <a:t>1-866-692-9374</a:t>
            </a:r>
            <a:endParaRPr lang="en-US" dirty="0"/>
          </a:p>
        </p:txBody>
      </p:sp>
      <p:pic>
        <p:nvPicPr>
          <p:cNvPr id="5" name="Picture 4"/>
          <p:cNvPicPr>
            <a:picLocks noChangeAspect="1"/>
          </p:cNvPicPr>
          <p:nvPr/>
        </p:nvPicPr>
        <p:blipFill rotWithShape="1">
          <a:blip r:embed="rId3"/>
          <a:srcRect l="-1" t="4274" r="2116" b="1832"/>
          <a:stretch/>
        </p:blipFill>
        <p:spPr>
          <a:xfrm>
            <a:off x="4205133" y="2924441"/>
            <a:ext cx="3795909" cy="2483894"/>
          </a:xfrm>
          <a:prstGeom prst="roundRect">
            <a:avLst/>
          </a:prstGeom>
        </p:spPr>
      </p:pic>
    </p:spTree>
    <p:extLst>
      <p:ext uri="{BB962C8B-B14F-4D97-AF65-F5344CB8AC3E}">
        <p14:creationId xmlns:p14="http://schemas.microsoft.com/office/powerpoint/2010/main" val="2207858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B3B3B">
                    <a:lumMod val="50000"/>
                  </a:srgbClr>
                </a:solidFill>
              </a:rPr>
              <a:t>Reciba </a:t>
            </a:r>
            <a:r>
              <a:rPr lang="en-US" dirty="0" err="1">
                <a:solidFill>
                  <a:srgbClr val="3B3B3B">
                    <a:lumMod val="50000"/>
                  </a:srgbClr>
                </a:solidFill>
              </a:rPr>
              <a:t>su</a:t>
            </a:r>
            <a:r>
              <a:rPr lang="en-US" dirty="0">
                <a:solidFill>
                  <a:srgbClr val="3B3B3B">
                    <a:lumMod val="50000"/>
                  </a:srgbClr>
                </a:solidFill>
              </a:rPr>
              <a:t> </a:t>
            </a:r>
            <a:r>
              <a:rPr lang="en-US" dirty="0" err="1" smtClean="0">
                <a:solidFill>
                  <a:srgbClr val="3B3B3B">
                    <a:lumMod val="50000"/>
                  </a:srgbClr>
                </a:solidFill>
              </a:rPr>
              <a:t>pago</a:t>
            </a:r>
            <a:r>
              <a:rPr lang="en-US" dirty="0" smtClean="0">
                <a:solidFill>
                  <a:srgbClr val="3B3B3B">
                    <a:lumMod val="50000"/>
                  </a:srgbClr>
                </a:solidFill>
              </a:rPr>
              <a:t> – Debit Card</a:t>
            </a:r>
            <a:endParaRPr lang="en-US" baseline="30000" dirty="0"/>
          </a:p>
        </p:txBody>
      </p:sp>
      <p:sp>
        <p:nvSpPr>
          <p:cNvPr id="3" name="Text Placeholder 2"/>
          <p:cNvSpPr>
            <a:spLocks noGrp="1"/>
          </p:cNvSpPr>
          <p:nvPr>
            <p:ph type="body" sz="quarter" idx="10"/>
          </p:nvPr>
        </p:nvSpPr>
        <p:spPr>
          <a:xfrm>
            <a:off x="1263886" y="1492283"/>
            <a:ext cx="9664227" cy="4394168"/>
          </a:xfrm>
        </p:spPr>
        <p:txBody>
          <a:bodyPr>
            <a:normAutofit/>
          </a:bodyPr>
          <a:lstStyle/>
          <a:p>
            <a:pPr marL="0" indent="0" algn="ctr">
              <a:buNone/>
            </a:pPr>
            <a:r>
              <a:rPr lang="en-US" sz="3200" b="1" dirty="0" err="1" smtClean="0"/>
              <a:t>Importante</a:t>
            </a:r>
            <a:r>
              <a:rPr lang="en-US" sz="3200" b="1" dirty="0" smtClean="0"/>
              <a:t>:</a:t>
            </a:r>
          </a:p>
          <a:p>
            <a:pPr lvl="0"/>
            <a:r>
              <a:rPr lang="es-ES_tradnl" dirty="0"/>
              <a:t>Bajo </a:t>
            </a:r>
            <a:r>
              <a:rPr lang="es-ES_tradnl" b="1" dirty="0"/>
              <a:t>ninguna</a:t>
            </a:r>
            <a:r>
              <a:rPr lang="en-US" dirty="0"/>
              <a:t> </a:t>
            </a:r>
            <a:r>
              <a:rPr lang="es-ES_tradnl" dirty="0" smtClean="0"/>
              <a:t>circunstancia </a:t>
            </a:r>
            <a:r>
              <a:rPr lang="es-ES_tradnl" dirty="0"/>
              <a:t>se comunique con el servicio de atención al cliente del Bank of </a:t>
            </a:r>
            <a:r>
              <a:rPr lang="es-ES_tradnl" dirty="0" err="1"/>
              <a:t>America</a:t>
            </a:r>
            <a:r>
              <a:rPr lang="es-ES_tradnl" dirty="0"/>
              <a:t> de la tarjeta de débito EDD </a:t>
            </a:r>
            <a:r>
              <a:rPr lang="es-ES_tradnl" dirty="0" err="1"/>
              <a:t>Debit</a:t>
            </a:r>
            <a:r>
              <a:rPr lang="es-ES_tradnl" dirty="0"/>
              <a:t> </a:t>
            </a:r>
            <a:r>
              <a:rPr lang="es-ES_tradnl" dirty="0" err="1"/>
              <a:t>Card</a:t>
            </a:r>
            <a:r>
              <a:rPr lang="es-ES_tradnl" dirty="0"/>
              <a:t>, si tiene preguntas sobre su solicitud. </a:t>
            </a:r>
            <a:endParaRPr lang="en-US" dirty="0"/>
          </a:p>
          <a:p>
            <a:pPr lvl="0"/>
            <a:r>
              <a:rPr lang="es-ES_tradnl" dirty="0"/>
              <a:t>Además, las sucursales de Bank of </a:t>
            </a:r>
            <a:r>
              <a:rPr lang="es-ES_tradnl" dirty="0" err="1"/>
              <a:t>America</a:t>
            </a:r>
            <a:r>
              <a:rPr lang="es-ES_tradnl" dirty="0"/>
              <a:t> no le pueden ayudar con sus preguntas sobre la tarjeta de débito, excepto para retiros en cajeros automáticos (ATM) y con un cajero. </a:t>
            </a:r>
            <a:endParaRPr lang="en-US" dirty="0"/>
          </a:p>
          <a:p>
            <a:endParaRPr lang="en-US" dirty="0"/>
          </a:p>
        </p:txBody>
      </p:sp>
    </p:spTree>
    <p:extLst>
      <p:ext uri="{BB962C8B-B14F-4D97-AF65-F5344CB8AC3E}">
        <p14:creationId xmlns:p14="http://schemas.microsoft.com/office/powerpoint/2010/main" val="3194165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Consejos para recibir sus beneficios más rápido</a:t>
            </a:r>
            <a:endParaRPr lang="en-US" dirty="0"/>
          </a:p>
        </p:txBody>
      </p:sp>
      <p:sp>
        <p:nvSpPr>
          <p:cNvPr id="3" name="Text Placeholder 2"/>
          <p:cNvSpPr>
            <a:spLocks noGrp="1"/>
          </p:cNvSpPr>
          <p:nvPr>
            <p:ph type="body" sz="quarter" idx="10"/>
          </p:nvPr>
        </p:nvSpPr>
        <p:spPr>
          <a:xfrm>
            <a:off x="838200" y="1024416"/>
            <a:ext cx="10734207" cy="5200649"/>
          </a:xfrm>
        </p:spPr>
        <p:txBody>
          <a:bodyPr>
            <a:normAutofit/>
          </a:bodyPr>
          <a:lstStyle/>
          <a:p>
            <a:pPr lvl="0"/>
            <a:r>
              <a:rPr lang="es-ES_tradnl" dirty="0"/>
              <a:t>Realice la certificación usando UI </a:t>
            </a:r>
            <a:r>
              <a:rPr lang="es-ES_tradnl" dirty="0" err="1"/>
              <a:t>Online</a:t>
            </a:r>
            <a:r>
              <a:rPr lang="es-ES_tradnl" baseline="30000" dirty="0" err="1"/>
              <a:t>SM</a:t>
            </a:r>
            <a:r>
              <a:rPr lang="en-US" sz="1600" dirty="0"/>
              <a:t> </a:t>
            </a:r>
            <a:r>
              <a:rPr lang="es-ES_tradnl" dirty="0" smtClean="0"/>
              <a:t> </a:t>
            </a:r>
            <a:r>
              <a:rPr lang="es-ES_tradnl" dirty="0"/>
              <a:t>o EDD Tele-</a:t>
            </a:r>
            <a:r>
              <a:rPr lang="es-ES_tradnl" dirty="0" err="1"/>
              <a:t>Cert</a:t>
            </a:r>
            <a:r>
              <a:rPr lang="es-ES_tradnl" baseline="30000" dirty="0" err="1"/>
              <a:t>SM</a:t>
            </a:r>
            <a:r>
              <a:rPr lang="en-US" sz="1600" dirty="0"/>
              <a:t> </a:t>
            </a:r>
            <a:r>
              <a:rPr lang="es-ES_tradnl" dirty="0"/>
              <a:t>.</a:t>
            </a:r>
            <a:endParaRPr lang="en-US" dirty="0"/>
          </a:p>
          <a:p>
            <a:pPr lvl="0"/>
            <a:r>
              <a:rPr lang="es-ES_tradnl" dirty="0"/>
              <a:t>Asegúrese de poner en sus favoritos la </a:t>
            </a:r>
            <a:r>
              <a:rPr lang="es-ES_tradnl" dirty="0" smtClean="0"/>
              <a:t>página </a:t>
            </a:r>
            <a:r>
              <a:rPr lang="es-ES_tradnl" dirty="0"/>
              <a:t>de inicio de sesión de los Programas de Beneficios Online para fácil acceso. </a:t>
            </a:r>
            <a:endParaRPr lang="en-US" dirty="0"/>
          </a:p>
          <a:p>
            <a:pPr lvl="1"/>
            <a:r>
              <a:rPr lang="es-ES_tradnl" dirty="0"/>
              <a:t>Configure alertas del Bank of </a:t>
            </a:r>
            <a:r>
              <a:rPr lang="es-ES_tradnl" dirty="0" err="1"/>
              <a:t>America</a:t>
            </a:r>
            <a:r>
              <a:rPr lang="es-ES_tradnl" dirty="0"/>
              <a:t> para recibir notificaciones cuando se aplique un pago del EDD en su tarjeta de débito. </a:t>
            </a:r>
            <a:endParaRPr lang="en-US" dirty="0"/>
          </a:p>
          <a:p>
            <a:pPr lvl="0"/>
            <a:r>
              <a:rPr lang="es-ES_tradnl" dirty="0"/>
              <a:t>Lea y conteste pronto, si es requerido, a toda la comunicación que reciba del EDD.</a:t>
            </a:r>
            <a:endParaRPr lang="en-US" dirty="0"/>
          </a:p>
          <a:p>
            <a:pPr lvl="0"/>
            <a:r>
              <a:rPr lang="es-ES_tradnl" dirty="0"/>
              <a:t>Esté disponible para cualquier entrevista por teléfono para resolver problemas sobre su solicitud.</a:t>
            </a:r>
            <a:endParaRPr lang="en-US" dirty="0"/>
          </a:p>
          <a:p>
            <a:pPr lvl="0"/>
            <a:r>
              <a:rPr lang="es-ES_tradnl" dirty="0"/>
              <a:t>Acceda a páginas web que sean de utilidad y videos educativos en el sitio web del EDD</a:t>
            </a:r>
            <a:r>
              <a:rPr lang="es-ES_tradnl" dirty="0" smtClean="0"/>
              <a: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499625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3B3B3B">
                    <a:lumMod val="50000"/>
                  </a:srgbClr>
                </a:solidFill>
              </a:rPr>
              <a:t>Conéctese</a:t>
            </a:r>
            <a:r>
              <a:rPr lang="en-US" dirty="0" smtClean="0">
                <a:solidFill>
                  <a:srgbClr val="3B3B3B">
                    <a:lumMod val="50000"/>
                  </a:srgbClr>
                </a:solidFill>
              </a:rPr>
              <a:t> 24/7</a:t>
            </a:r>
            <a:endParaRPr lang="en-US" dirty="0"/>
          </a:p>
        </p:txBody>
      </p:sp>
      <p:sp>
        <p:nvSpPr>
          <p:cNvPr id="3" name="Text Placeholder 2"/>
          <p:cNvSpPr>
            <a:spLocks noGrp="1"/>
          </p:cNvSpPr>
          <p:nvPr>
            <p:ph type="body" sz="quarter" idx="10"/>
          </p:nvPr>
        </p:nvSpPr>
        <p:spPr/>
        <p:txBody>
          <a:bodyPr>
            <a:normAutofit fontScale="92500" lnSpcReduction="20000"/>
          </a:bodyPr>
          <a:lstStyle/>
          <a:p>
            <a:pPr marL="0" lvl="0" indent="0">
              <a:buNone/>
            </a:pPr>
            <a:r>
              <a:rPr lang="en-US" sz="2600" b="1" dirty="0" err="1" smtClean="0">
                <a:solidFill>
                  <a:srgbClr val="3B3B3B"/>
                </a:solidFill>
              </a:rPr>
              <a:t>Sitio</a:t>
            </a:r>
            <a:r>
              <a:rPr lang="en-US" sz="2600" b="1" dirty="0" smtClean="0">
                <a:solidFill>
                  <a:srgbClr val="3B3B3B"/>
                </a:solidFill>
              </a:rPr>
              <a:t> web del EDD: edd.ca.gov</a:t>
            </a:r>
          </a:p>
          <a:p>
            <a:pPr lvl="1"/>
            <a:r>
              <a:rPr lang="en-US" sz="2200" dirty="0" err="1" smtClean="0">
                <a:solidFill>
                  <a:srgbClr val="3B3B3B"/>
                </a:solidFill>
              </a:rPr>
              <a:t>Información</a:t>
            </a:r>
            <a:r>
              <a:rPr lang="en-US" sz="2200" dirty="0" smtClean="0">
                <a:solidFill>
                  <a:srgbClr val="3B3B3B"/>
                </a:solidFill>
              </a:rPr>
              <a:t> de </a:t>
            </a:r>
            <a:r>
              <a:rPr lang="en-US" sz="2200" dirty="0" err="1" smtClean="0">
                <a:solidFill>
                  <a:srgbClr val="3B3B3B"/>
                </a:solidFill>
              </a:rPr>
              <a:t>todos</a:t>
            </a:r>
            <a:r>
              <a:rPr lang="en-US" sz="2200" dirty="0" smtClean="0">
                <a:solidFill>
                  <a:srgbClr val="3B3B3B"/>
                </a:solidFill>
              </a:rPr>
              <a:t> </a:t>
            </a:r>
            <a:r>
              <a:rPr lang="en-US" sz="2200" dirty="0" err="1" smtClean="0">
                <a:solidFill>
                  <a:srgbClr val="3B3B3B"/>
                </a:solidFill>
              </a:rPr>
              <a:t>los</a:t>
            </a:r>
            <a:r>
              <a:rPr lang="en-US" sz="2200" dirty="0" smtClean="0">
                <a:solidFill>
                  <a:srgbClr val="3B3B3B"/>
                </a:solidFill>
              </a:rPr>
              <a:t> </a:t>
            </a:r>
            <a:r>
              <a:rPr lang="en-US" sz="2200" dirty="0" err="1" smtClean="0">
                <a:solidFill>
                  <a:srgbClr val="3B3B3B"/>
                </a:solidFill>
              </a:rPr>
              <a:t>programas</a:t>
            </a:r>
            <a:r>
              <a:rPr lang="en-US" sz="2200" dirty="0" smtClean="0">
                <a:solidFill>
                  <a:srgbClr val="3B3B3B"/>
                </a:solidFill>
              </a:rPr>
              <a:t> del EDD.</a:t>
            </a:r>
          </a:p>
          <a:p>
            <a:pPr marL="0" lvl="0" indent="0">
              <a:buNone/>
            </a:pPr>
            <a:r>
              <a:rPr lang="en-US" sz="2600" b="1" dirty="0" smtClean="0">
                <a:solidFill>
                  <a:srgbClr val="3B3B3B"/>
                </a:solidFill>
              </a:rPr>
              <a:t>UI </a:t>
            </a:r>
            <a:r>
              <a:rPr lang="en-US" sz="2600" b="1" dirty="0" err="1" smtClean="0">
                <a:solidFill>
                  <a:srgbClr val="3B3B3B"/>
                </a:solidFill>
              </a:rPr>
              <a:t>Online</a:t>
            </a:r>
            <a:r>
              <a:rPr lang="en-US" sz="2600" b="1" baseline="30000" dirty="0" err="1" smtClean="0">
                <a:solidFill>
                  <a:srgbClr val="3B3B3B"/>
                </a:solidFill>
              </a:rPr>
              <a:t>SM</a:t>
            </a:r>
            <a:r>
              <a:rPr lang="en-US" sz="2600" b="1" dirty="0" smtClean="0">
                <a:solidFill>
                  <a:srgbClr val="3B3B3B"/>
                </a:solidFill>
              </a:rPr>
              <a:t>: edd.ca.gov/</a:t>
            </a:r>
            <a:r>
              <a:rPr lang="en-US" sz="2600" b="1" dirty="0" err="1" smtClean="0">
                <a:solidFill>
                  <a:srgbClr val="3B3B3B"/>
                </a:solidFill>
              </a:rPr>
              <a:t>UI_Online</a:t>
            </a:r>
            <a:endParaRPr lang="en-US" sz="2600" b="1" dirty="0" smtClean="0">
              <a:solidFill>
                <a:srgbClr val="3B3B3B"/>
              </a:solidFill>
            </a:endParaRPr>
          </a:p>
          <a:p>
            <a:pPr lvl="1"/>
            <a:r>
              <a:rPr lang="en-US" sz="2200" dirty="0" err="1" smtClean="0">
                <a:solidFill>
                  <a:srgbClr val="3B3B3B"/>
                </a:solidFill>
              </a:rPr>
              <a:t>Presentar</a:t>
            </a:r>
            <a:r>
              <a:rPr lang="en-US" sz="2200" dirty="0" smtClean="0">
                <a:solidFill>
                  <a:srgbClr val="3B3B3B"/>
                </a:solidFill>
              </a:rPr>
              <a:t> </a:t>
            </a:r>
            <a:r>
              <a:rPr lang="en-US" sz="2200" dirty="0" err="1" smtClean="0">
                <a:solidFill>
                  <a:srgbClr val="3B3B3B"/>
                </a:solidFill>
              </a:rPr>
              <a:t>una</a:t>
            </a:r>
            <a:r>
              <a:rPr lang="en-US" sz="2200" dirty="0" smtClean="0">
                <a:solidFill>
                  <a:srgbClr val="3B3B3B"/>
                </a:solidFill>
              </a:rPr>
              <a:t> </a:t>
            </a:r>
            <a:r>
              <a:rPr lang="en-US" sz="2200" dirty="0" err="1" smtClean="0">
                <a:solidFill>
                  <a:srgbClr val="3B3B3B"/>
                </a:solidFill>
              </a:rPr>
              <a:t>solicitud</a:t>
            </a:r>
            <a:r>
              <a:rPr lang="en-US" sz="2200" dirty="0" smtClean="0">
                <a:solidFill>
                  <a:srgbClr val="3B3B3B"/>
                </a:solidFill>
              </a:rPr>
              <a:t>*.</a:t>
            </a:r>
          </a:p>
          <a:p>
            <a:pPr lvl="1"/>
            <a:r>
              <a:rPr lang="en-US" sz="2200" dirty="0" err="1" smtClean="0">
                <a:solidFill>
                  <a:srgbClr val="3B3B3B"/>
                </a:solidFill>
              </a:rPr>
              <a:t>Realizar</a:t>
            </a:r>
            <a:r>
              <a:rPr lang="en-US" sz="2200" dirty="0" smtClean="0">
                <a:solidFill>
                  <a:srgbClr val="3B3B3B"/>
                </a:solidFill>
              </a:rPr>
              <a:t> la </a:t>
            </a:r>
            <a:r>
              <a:rPr lang="en-US" sz="2200" dirty="0" err="1" smtClean="0">
                <a:solidFill>
                  <a:srgbClr val="3B3B3B"/>
                </a:solidFill>
              </a:rPr>
              <a:t>certificación</a:t>
            </a:r>
            <a:r>
              <a:rPr lang="en-US" sz="2200" dirty="0" smtClean="0">
                <a:solidFill>
                  <a:srgbClr val="3B3B3B"/>
                </a:solidFill>
              </a:rPr>
              <a:t> para </a:t>
            </a:r>
            <a:r>
              <a:rPr lang="en-US" sz="2200" dirty="0" err="1" smtClean="0">
                <a:solidFill>
                  <a:srgbClr val="3B3B3B"/>
                </a:solidFill>
              </a:rPr>
              <a:t>beneficios</a:t>
            </a:r>
            <a:r>
              <a:rPr lang="en-US" sz="2200" dirty="0" smtClean="0">
                <a:solidFill>
                  <a:srgbClr val="3B3B3B"/>
                </a:solidFill>
              </a:rPr>
              <a:t>.</a:t>
            </a:r>
          </a:p>
          <a:p>
            <a:pPr lvl="1"/>
            <a:r>
              <a:rPr lang="en-US" sz="2200" dirty="0" err="1" smtClean="0">
                <a:solidFill>
                  <a:srgbClr val="3B3B3B"/>
                </a:solidFill>
              </a:rPr>
              <a:t>Obtener</a:t>
            </a:r>
            <a:r>
              <a:rPr lang="en-US" sz="2200" dirty="0" smtClean="0">
                <a:solidFill>
                  <a:srgbClr val="3B3B3B"/>
                </a:solidFill>
              </a:rPr>
              <a:t> </a:t>
            </a:r>
            <a:r>
              <a:rPr lang="en-US" sz="2200" dirty="0" err="1" smtClean="0">
                <a:solidFill>
                  <a:srgbClr val="3B3B3B"/>
                </a:solidFill>
              </a:rPr>
              <a:t>información</a:t>
            </a:r>
            <a:r>
              <a:rPr lang="en-US" sz="2200" dirty="0" smtClean="0">
                <a:solidFill>
                  <a:srgbClr val="3B3B3B"/>
                </a:solidFill>
              </a:rPr>
              <a:t> de </a:t>
            </a:r>
            <a:r>
              <a:rPr lang="en-US" sz="2200" dirty="0" err="1" smtClean="0">
                <a:solidFill>
                  <a:srgbClr val="3B3B3B"/>
                </a:solidFill>
              </a:rPr>
              <a:t>pagos</a:t>
            </a:r>
            <a:r>
              <a:rPr lang="en-US" sz="2200" dirty="0" smtClean="0">
                <a:solidFill>
                  <a:srgbClr val="3B3B3B"/>
                </a:solidFill>
              </a:rPr>
              <a:t>.</a:t>
            </a:r>
          </a:p>
          <a:p>
            <a:pPr lvl="1"/>
            <a:r>
              <a:rPr lang="en-US" sz="2200" dirty="0" err="1" smtClean="0">
                <a:solidFill>
                  <a:srgbClr val="3B3B3B"/>
                </a:solidFill>
              </a:rPr>
              <a:t>Hacer</a:t>
            </a:r>
            <a:r>
              <a:rPr lang="en-US" sz="2200" dirty="0" smtClean="0">
                <a:solidFill>
                  <a:srgbClr val="3B3B3B"/>
                </a:solidFill>
              </a:rPr>
              <a:t> </a:t>
            </a:r>
            <a:r>
              <a:rPr lang="en-US" sz="2200" dirty="0" err="1" smtClean="0">
                <a:solidFill>
                  <a:srgbClr val="3B3B3B"/>
                </a:solidFill>
              </a:rPr>
              <a:t>una</a:t>
            </a:r>
            <a:r>
              <a:rPr lang="en-US" sz="2200" dirty="0" smtClean="0">
                <a:solidFill>
                  <a:srgbClr val="3B3B3B"/>
                </a:solidFill>
              </a:rPr>
              <a:t> </a:t>
            </a:r>
            <a:r>
              <a:rPr lang="en-US" sz="2200" dirty="0" err="1" smtClean="0">
                <a:solidFill>
                  <a:srgbClr val="3B3B3B"/>
                </a:solidFill>
              </a:rPr>
              <a:t>pregunta</a:t>
            </a:r>
            <a:r>
              <a:rPr lang="en-US" sz="2200" dirty="0" smtClean="0">
                <a:solidFill>
                  <a:srgbClr val="3B3B3B"/>
                </a:solidFill>
              </a:rPr>
              <a:t> </a:t>
            </a:r>
            <a:r>
              <a:rPr lang="en-US" sz="2200" dirty="0" err="1" smtClean="0">
                <a:solidFill>
                  <a:srgbClr val="3B3B3B"/>
                </a:solidFill>
              </a:rPr>
              <a:t>acerca</a:t>
            </a:r>
            <a:r>
              <a:rPr lang="en-US" sz="2200" dirty="0" smtClean="0">
                <a:solidFill>
                  <a:srgbClr val="3B3B3B"/>
                </a:solidFill>
              </a:rPr>
              <a:t> de </a:t>
            </a:r>
            <a:r>
              <a:rPr lang="en-US" sz="2200" dirty="0" err="1" smtClean="0">
                <a:solidFill>
                  <a:srgbClr val="3B3B3B"/>
                </a:solidFill>
              </a:rPr>
              <a:t>su</a:t>
            </a:r>
            <a:r>
              <a:rPr lang="en-US" sz="2200" dirty="0" smtClean="0">
                <a:solidFill>
                  <a:srgbClr val="3B3B3B"/>
                </a:solidFill>
              </a:rPr>
              <a:t> </a:t>
            </a:r>
            <a:r>
              <a:rPr lang="en-US" sz="2200" dirty="0" err="1" smtClean="0">
                <a:solidFill>
                  <a:srgbClr val="3B3B3B"/>
                </a:solidFill>
              </a:rPr>
              <a:t>solicitud</a:t>
            </a:r>
            <a:r>
              <a:rPr lang="en-US" sz="2200" dirty="0" smtClean="0">
                <a:solidFill>
                  <a:srgbClr val="3B3B3B"/>
                </a:solidFill>
              </a:rPr>
              <a:t>.</a:t>
            </a:r>
          </a:p>
          <a:p>
            <a:pPr lvl="1"/>
            <a:r>
              <a:rPr lang="en-US" sz="2200" dirty="0" err="1" smtClean="0">
                <a:solidFill>
                  <a:srgbClr val="3B3B3B"/>
                </a:solidFill>
              </a:rPr>
              <a:t>Actualizar</a:t>
            </a:r>
            <a:r>
              <a:rPr lang="en-US" sz="2200" dirty="0" smtClean="0">
                <a:solidFill>
                  <a:srgbClr val="3B3B3B"/>
                </a:solidFill>
              </a:rPr>
              <a:t> </a:t>
            </a:r>
            <a:r>
              <a:rPr lang="en-US" sz="2200" dirty="0" err="1" smtClean="0">
                <a:solidFill>
                  <a:srgbClr val="3B3B3B"/>
                </a:solidFill>
              </a:rPr>
              <a:t>su</a:t>
            </a:r>
            <a:r>
              <a:rPr lang="en-US" sz="2200" dirty="0" smtClean="0">
                <a:solidFill>
                  <a:srgbClr val="3B3B3B"/>
                </a:solidFill>
              </a:rPr>
              <a:t> </a:t>
            </a:r>
            <a:r>
              <a:rPr lang="en-US" sz="2200" dirty="0" err="1" smtClean="0">
                <a:solidFill>
                  <a:srgbClr val="3B3B3B"/>
                </a:solidFill>
              </a:rPr>
              <a:t>información</a:t>
            </a:r>
            <a:r>
              <a:rPr lang="en-US" sz="2200" dirty="0" smtClean="0">
                <a:solidFill>
                  <a:srgbClr val="3B3B3B"/>
                </a:solidFill>
              </a:rPr>
              <a:t> de </a:t>
            </a:r>
            <a:r>
              <a:rPr lang="en-US" sz="2200" dirty="0" err="1" smtClean="0">
                <a:solidFill>
                  <a:srgbClr val="3B3B3B"/>
                </a:solidFill>
              </a:rPr>
              <a:t>contacto</a:t>
            </a:r>
            <a:r>
              <a:rPr lang="en-US" sz="2200" dirty="0" smtClean="0">
                <a:solidFill>
                  <a:srgbClr val="3B3B3B"/>
                </a:solidFill>
              </a:rPr>
              <a:t>.</a:t>
            </a:r>
          </a:p>
          <a:p>
            <a:pPr marL="0" lvl="0" indent="0">
              <a:buNone/>
            </a:pPr>
            <a:r>
              <a:rPr lang="en-US" sz="2600" b="1" dirty="0" err="1" smtClean="0">
                <a:solidFill>
                  <a:srgbClr val="3B3B3B"/>
                </a:solidFill>
              </a:rPr>
              <a:t>Línea</a:t>
            </a:r>
            <a:r>
              <a:rPr lang="en-US" sz="2600" b="1" dirty="0" smtClean="0">
                <a:solidFill>
                  <a:srgbClr val="3B3B3B"/>
                </a:solidFill>
              </a:rPr>
              <a:t> </a:t>
            </a:r>
            <a:r>
              <a:rPr lang="en-US" sz="2600" b="1" dirty="0" err="1" smtClean="0">
                <a:solidFill>
                  <a:srgbClr val="3B3B3B"/>
                </a:solidFill>
              </a:rPr>
              <a:t>Telefónica</a:t>
            </a:r>
            <a:r>
              <a:rPr lang="en-US" sz="2600" b="1" dirty="0" smtClean="0">
                <a:solidFill>
                  <a:srgbClr val="3B3B3B"/>
                </a:solidFill>
              </a:rPr>
              <a:t> de </a:t>
            </a:r>
            <a:r>
              <a:rPr lang="en-US" sz="2600" b="1" dirty="0" err="1" smtClean="0">
                <a:solidFill>
                  <a:srgbClr val="3B3B3B"/>
                </a:solidFill>
              </a:rPr>
              <a:t>Autoservicio</a:t>
            </a:r>
            <a:r>
              <a:rPr lang="en-US" sz="2600" b="1" dirty="0" smtClean="0">
                <a:solidFill>
                  <a:srgbClr val="3B3B3B"/>
                </a:solidFill>
              </a:rPr>
              <a:t> del UI: 1-866-333-4606</a:t>
            </a:r>
          </a:p>
          <a:p>
            <a:pPr lvl="1"/>
            <a:r>
              <a:rPr lang="en-US" sz="2200" dirty="0" err="1" smtClean="0">
                <a:solidFill>
                  <a:srgbClr val="3B3B3B"/>
                </a:solidFill>
              </a:rPr>
              <a:t>Realizar</a:t>
            </a:r>
            <a:r>
              <a:rPr lang="en-US" sz="2200" dirty="0" smtClean="0">
                <a:solidFill>
                  <a:srgbClr val="3B3B3B"/>
                </a:solidFill>
              </a:rPr>
              <a:t> la </a:t>
            </a:r>
            <a:r>
              <a:rPr lang="en-US" sz="2200" dirty="0" err="1" smtClean="0">
                <a:solidFill>
                  <a:srgbClr val="3B3B3B"/>
                </a:solidFill>
              </a:rPr>
              <a:t>certificación</a:t>
            </a:r>
            <a:r>
              <a:rPr lang="en-US" sz="2200" dirty="0" smtClean="0">
                <a:solidFill>
                  <a:srgbClr val="3B3B3B"/>
                </a:solidFill>
              </a:rPr>
              <a:t> </a:t>
            </a:r>
            <a:r>
              <a:rPr lang="en-US" sz="2200" dirty="0" err="1" smtClean="0">
                <a:solidFill>
                  <a:srgbClr val="3B3B3B"/>
                </a:solidFill>
              </a:rPr>
              <a:t>usando</a:t>
            </a:r>
            <a:r>
              <a:rPr lang="en-US" sz="2200" dirty="0" smtClean="0">
                <a:solidFill>
                  <a:srgbClr val="3B3B3B"/>
                </a:solidFill>
              </a:rPr>
              <a:t> EDD Tele-</a:t>
            </a:r>
            <a:r>
              <a:rPr lang="en-US" sz="2200" dirty="0" err="1" smtClean="0">
                <a:solidFill>
                  <a:srgbClr val="3B3B3B"/>
                </a:solidFill>
              </a:rPr>
              <a:t>Cert</a:t>
            </a:r>
            <a:r>
              <a:rPr lang="en-US" sz="2200" baseline="30000" dirty="0" err="1" smtClean="0">
                <a:solidFill>
                  <a:srgbClr val="3B3B3B"/>
                </a:solidFill>
              </a:rPr>
              <a:t>SM</a:t>
            </a:r>
            <a:r>
              <a:rPr lang="en-US" sz="2200" dirty="0" smtClean="0">
                <a:solidFill>
                  <a:srgbClr val="3B3B3B"/>
                </a:solidFill>
              </a:rPr>
              <a:t>. </a:t>
            </a:r>
            <a:endParaRPr lang="en-US" sz="2200" baseline="30000" dirty="0" smtClean="0">
              <a:solidFill>
                <a:srgbClr val="3B3B3B"/>
              </a:solidFill>
            </a:endParaRPr>
          </a:p>
          <a:p>
            <a:pPr lvl="1"/>
            <a:r>
              <a:rPr lang="en-US" sz="2200" dirty="0" err="1" smtClean="0">
                <a:solidFill>
                  <a:srgbClr val="3B3B3B"/>
                </a:solidFill>
              </a:rPr>
              <a:t>Obtener</a:t>
            </a:r>
            <a:r>
              <a:rPr lang="en-US" sz="2200" dirty="0" smtClean="0">
                <a:solidFill>
                  <a:srgbClr val="3B3B3B"/>
                </a:solidFill>
              </a:rPr>
              <a:t> </a:t>
            </a:r>
            <a:r>
              <a:rPr lang="en-US" sz="2200" dirty="0" err="1" smtClean="0">
                <a:solidFill>
                  <a:srgbClr val="3B3B3B"/>
                </a:solidFill>
              </a:rPr>
              <a:t>información</a:t>
            </a:r>
            <a:r>
              <a:rPr lang="en-US" sz="2200" dirty="0" smtClean="0">
                <a:solidFill>
                  <a:srgbClr val="3B3B3B"/>
                </a:solidFill>
              </a:rPr>
              <a:t> </a:t>
            </a:r>
            <a:r>
              <a:rPr lang="en-US" sz="2200" dirty="0" err="1" smtClean="0">
                <a:solidFill>
                  <a:srgbClr val="3B3B3B"/>
                </a:solidFill>
              </a:rPr>
              <a:t>sobre</a:t>
            </a:r>
            <a:r>
              <a:rPr lang="en-US" sz="2200" dirty="0" smtClean="0">
                <a:solidFill>
                  <a:srgbClr val="3B3B3B"/>
                </a:solidFill>
              </a:rPr>
              <a:t> </a:t>
            </a:r>
            <a:r>
              <a:rPr lang="en-US" sz="2200" dirty="0" err="1" smtClean="0">
                <a:solidFill>
                  <a:srgbClr val="3B3B3B"/>
                </a:solidFill>
              </a:rPr>
              <a:t>su</a:t>
            </a:r>
            <a:r>
              <a:rPr lang="en-US" sz="2200" dirty="0" smtClean="0">
                <a:solidFill>
                  <a:srgbClr val="3B3B3B"/>
                </a:solidFill>
              </a:rPr>
              <a:t> </a:t>
            </a:r>
            <a:r>
              <a:rPr lang="en-US" sz="2200" dirty="0" err="1" smtClean="0">
                <a:solidFill>
                  <a:srgbClr val="3B3B3B"/>
                </a:solidFill>
              </a:rPr>
              <a:t>último</a:t>
            </a:r>
            <a:r>
              <a:rPr lang="en-US" sz="2200" dirty="0" smtClean="0">
                <a:solidFill>
                  <a:srgbClr val="3B3B3B"/>
                </a:solidFill>
              </a:rPr>
              <a:t> </a:t>
            </a:r>
            <a:r>
              <a:rPr lang="en-US" sz="2200" dirty="0" err="1" smtClean="0">
                <a:solidFill>
                  <a:srgbClr val="3B3B3B"/>
                </a:solidFill>
              </a:rPr>
              <a:t>pago</a:t>
            </a:r>
            <a:r>
              <a:rPr lang="en-US" sz="2200" dirty="0" smtClean="0">
                <a:solidFill>
                  <a:srgbClr val="3B3B3B"/>
                </a:solidFill>
              </a:rPr>
              <a:t> de </a:t>
            </a:r>
            <a:r>
              <a:rPr lang="en-US" sz="2200" dirty="0" err="1" smtClean="0">
                <a:solidFill>
                  <a:srgbClr val="3B3B3B"/>
                </a:solidFill>
              </a:rPr>
              <a:t>beneficios</a:t>
            </a:r>
            <a:r>
              <a:rPr lang="en-US" sz="2200" dirty="0" smtClean="0">
                <a:solidFill>
                  <a:srgbClr val="3B3B3B"/>
                </a:solidFill>
              </a:rPr>
              <a:t>.</a:t>
            </a:r>
          </a:p>
          <a:p>
            <a:pPr lvl="1"/>
            <a:r>
              <a:rPr lang="en-US" sz="2200" dirty="0" err="1" smtClean="0">
                <a:solidFill>
                  <a:srgbClr val="3B3B3B"/>
                </a:solidFill>
              </a:rPr>
              <a:t>Escuchar</a:t>
            </a:r>
            <a:r>
              <a:rPr lang="en-US" sz="2200" dirty="0" smtClean="0">
                <a:solidFill>
                  <a:srgbClr val="3B3B3B"/>
                </a:solidFill>
              </a:rPr>
              <a:t> </a:t>
            </a:r>
            <a:r>
              <a:rPr lang="en-US" sz="2200" dirty="0" err="1" smtClean="0">
                <a:solidFill>
                  <a:srgbClr val="3B3B3B"/>
                </a:solidFill>
              </a:rPr>
              <a:t>información</a:t>
            </a:r>
            <a:r>
              <a:rPr lang="en-US" sz="2200" dirty="0" smtClean="0">
                <a:solidFill>
                  <a:srgbClr val="3B3B3B"/>
                </a:solidFill>
              </a:rPr>
              <a:t> general </a:t>
            </a:r>
            <a:r>
              <a:rPr lang="en-US" sz="2200" dirty="0" err="1" smtClean="0">
                <a:solidFill>
                  <a:srgbClr val="3B3B3B"/>
                </a:solidFill>
              </a:rPr>
              <a:t>sobre</a:t>
            </a:r>
            <a:r>
              <a:rPr lang="en-US" sz="2200" dirty="0" smtClean="0">
                <a:solidFill>
                  <a:srgbClr val="3B3B3B"/>
                </a:solidFill>
              </a:rPr>
              <a:t> el </a:t>
            </a:r>
            <a:r>
              <a:rPr lang="en-US" sz="2200" dirty="0" err="1" smtClean="0">
                <a:solidFill>
                  <a:srgbClr val="3B3B3B"/>
                </a:solidFill>
              </a:rPr>
              <a:t>programa</a:t>
            </a:r>
            <a:r>
              <a:rPr lang="en-US" sz="2200" dirty="0" smtClean="0">
                <a:solidFill>
                  <a:srgbClr val="3B3B3B"/>
                </a:solidFill>
              </a:rPr>
              <a:t> de UI.</a:t>
            </a:r>
          </a:p>
          <a:p>
            <a:pPr lvl="1"/>
            <a:endParaRPr lang="en-US" sz="1500" dirty="0" smtClean="0">
              <a:solidFill>
                <a:srgbClr val="3B3B3B"/>
              </a:solidFill>
            </a:endParaRPr>
          </a:p>
          <a:p>
            <a:pPr marL="0" lvl="1" indent="0">
              <a:buNone/>
            </a:pPr>
            <a:r>
              <a:rPr lang="en-US" sz="2100" dirty="0" smtClean="0">
                <a:solidFill>
                  <a:srgbClr val="3B3B3B"/>
                </a:solidFill>
              </a:rPr>
              <a:t>* </a:t>
            </a:r>
            <a:r>
              <a:rPr lang="en-US" sz="2100" dirty="0" err="1" smtClean="0">
                <a:solidFill>
                  <a:srgbClr val="3B3B3B"/>
                </a:solidFill>
              </a:rPr>
              <a:t>Algunas</a:t>
            </a:r>
            <a:r>
              <a:rPr lang="en-US" sz="2100" dirty="0" smtClean="0">
                <a:solidFill>
                  <a:srgbClr val="3B3B3B"/>
                </a:solidFill>
              </a:rPr>
              <a:t> horas de la </a:t>
            </a:r>
            <a:r>
              <a:rPr lang="en-US" sz="2100" dirty="0" err="1" smtClean="0">
                <a:solidFill>
                  <a:srgbClr val="3B3B3B"/>
                </a:solidFill>
              </a:rPr>
              <a:t>noche</a:t>
            </a:r>
            <a:r>
              <a:rPr lang="en-US" sz="2100" dirty="0" smtClean="0">
                <a:solidFill>
                  <a:srgbClr val="3B3B3B"/>
                </a:solidFill>
              </a:rPr>
              <a:t> y </a:t>
            </a:r>
            <a:r>
              <a:rPr lang="en-US" sz="2100" dirty="0" err="1" smtClean="0">
                <a:solidFill>
                  <a:srgbClr val="3B3B3B"/>
                </a:solidFill>
              </a:rPr>
              <a:t>temprano</a:t>
            </a:r>
            <a:r>
              <a:rPr lang="en-US" sz="2100" dirty="0" smtClean="0">
                <a:solidFill>
                  <a:srgbClr val="3B3B3B"/>
                </a:solidFill>
              </a:rPr>
              <a:t> </a:t>
            </a:r>
            <a:r>
              <a:rPr lang="en-US" sz="2100" dirty="0" err="1" smtClean="0">
                <a:solidFill>
                  <a:srgbClr val="3B3B3B"/>
                </a:solidFill>
              </a:rPr>
              <a:t>en</a:t>
            </a:r>
            <a:r>
              <a:rPr lang="en-US" sz="2100" dirty="0" smtClean="0">
                <a:solidFill>
                  <a:srgbClr val="3B3B3B"/>
                </a:solidFill>
              </a:rPr>
              <a:t> la </a:t>
            </a:r>
            <a:r>
              <a:rPr lang="en-US" sz="2100" dirty="0" err="1" smtClean="0">
                <a:solidFill>
                  <a:srgbClr val="3B3B3B"/>
                </a:solidFill>
              </a:rPr>
              <a:t>mañana</a:t>
            </a:r>
            <a:r>
              <a:rPr lang="en-US" sz="2100" dirty="0" smtClean="0">
                <a:solidFill>
                  <a:srgbClr val="3B3B3B"/>
                </a:solidFill>
              </a:rPr>
              <a:t> no </a:t>
            </a:r>
            <a:r>
              <a:rPr lang="en-US" sz="2100" dirty="0" err="1" smtClean="0">
                <a:solidFill>
                  <a:srgbClr val="3B3B3B"/>
                </a:solidFill>
              </a:rPr>
              <a:t>están</a:t>
            </a:r>
            <a:r>
              <a:rPr lang="en-US" sz="2100" dirty="0" smtClean="0">
                <a:solidFill>
                  <a:srgbClr val="3B3B3B"/>
                </a:solidFill>
              </a:rPr>
              <a:t> </a:t>
            </a:r>
            <a:r>
              <a:rPr lang="en-US" sz="2100" dirty="0" err="1" smtClean="0">
                <a:solidFill>
                  <a:srgbClr val="3B3B3B"/>
                </a:solidFill>
              </a:rPr>
              <a:t>disponibles</a:t>
            </a:r>
            <a:r>
              <a:rPr lang="en-US" sz="2100" dirty="0" smtClean="0">
                <a:solidFill>
                  <a:srgbClr val="3B3B3B"/>
                </a:solidFill>
              </a:rPr>
              <a:t> </a:t>
            </a:r>
            <a:r>
              <a:rPr lang="en-US" sz="2100" dirty="0" err="1" smtClean="0">
                <a:solidFill>
                  <a:srgbClr val="3B3B3B"/>
                </a:solidFill>
              </a:rPr>
              <a:t>por</a:t>
            </a:r>
            <a:r>
              <a:rPr lang="en-US" sz="2100" dirty="0" smtClean="0">
                <a:solidFill>
                  <a:srgbClr val="3B3B3B"/>
                </a:solidFill>
              </a:rPr>
              <a:t> </a:t>
            </a:r>
            <a:r>
              <a:rPr lang="en-US" sz="2100" dirty="0" err="1" smtClean="0">
                <a:solidFill>
                  <a:srgbClr val="3B3B3B"/>
                </a:solidFill>
              </a:rPr>
              <a:t>razones</a:t>
            </a:r>
            <a:r>
              <a:rPr lang="en-US" sz="2100" dirty="0" smtClean="0">
                <a:solidFill>
                  <a:srgbClr val="3B3B3B"/>
                </a:solidFill>
              </a:rPr>
              <a:t> de </a:t>
            </a:r>
            <a:r>
              <a:rPr lang="en-US" sz="2100" dirty="0" err="1" smtClean="0">
                <a:solidFill>
                  <a:srgbClr val="3B3B3B"/>
                </a:solidFill>
              </a:rPr>
              <a:t>mantenimiento</a:t>
            </a:r>
            <a:r>
              <a:rPr lang="en-US" sz="2100" dirty="0" smtClean="0">
                <a:solidFill>
                  <a:srgbClr val="3B3B3B"/>
                </a:solidFill>
              </a:rPr>
              <a:t>.</a:t>
            </a:r>
            <a:endParaRPr lang="en-US" sz="2100" dirty="0">
              <a:solidFill>
                <a:srgbClr val="3B3B3B"/>
              </a:solidFill>
            </a:endParaRPr>
          </a:p>
        </p:txBody>
      </p:sp>
    </p:spTree>
    <p:extLst>
      <p:ext uri="{BB962C8B-B14F-4D97-AF65-F5344CB8AC3E}">
        <p14:creationId xmlns:p14="http://schemas.microsoft.com/office/powerpoint/2010/main" val="406282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B3B3B">
                    <a:lumMod val="50000"/>
                  </a:srgbClr>
                </a:solidFill>
              </a:rPr>
              <a:t>Números de </a:t>
            </a:r>
            <a:r>
              <a:rPr lang="en-US" dirty="0" err="1">
                <a:solidFill>
                  <a:srgbClr val="3B3B3B">
                    <a:lumMod val="50000"/>
                  </a:srgbClr>
                </a:solidFill>
              </a:rPr>
              <a:t>teléfono</a:t>
            </a:r>
            <a:r>
              <a:rPr lang="en-US" dirty="0">
                <a:solidFill>
                  <a:srgbClr val="3B3B3B">
                    <a:lumMod val="50000"/>
                  </a:srgbClr>
                </a:solidFill>
              </a:rPr>
              <a:t> del </a:t>
            </a:r>
            <a:r>
              <a:rPr lang="en-US" dirty="0" err="1">
                <a:solidFill>
                  <a:srgbClr val="3B3B3B">
                    <a:lumMod val="50000"/>
                  </a:srgbClr>
                </a:solidFill>
              </a:rPr>
              <a:t>Seguro</a:t>
            </a:r>
            <a:r>
              <a:rPr lang="en-US" dirty="0">
                <a:solidFill>
                  <a:srgbClr val="3B3B3B">
                    <a:lumMod val="50000"/>
                  </a:srgbClr>
                </a:solidFill>
              </a:rPr>
              <a:t> de </a:t>
            </a:r>
            <a:r>
              <a:rPr lang="en-US" dirty="0" err="1">
                <a:solidFill>
                  <a:srgbClr val="3B3B3B">
                    <a:lumMod val="50000"/>
                  </a:srgbClr>
                </a:solidFill>
              </a:rPr>
              <a:t>Desempleo</a:t>
            </a:r>
            <a:endParaRPr lang="en-US" dirty="0"/>
          </a:p>
        </p:txBody>
      </p:sp>
      <p:sp>
        <p:nvSpPr>
          <p:cNvPr id="3" name="Text Placeholder 2"/>
          <p:cNvSpPr>
            <a:spLocks noGrp="1"/>
          </p:cNvSpPr>
          <p:nvPr>
            <p:ph type="body" sz="quarter" idx="10"/>
          </p:nvPr>
        </p:nvSpPr>
        <p:spPr>
          <a:xfrm>
            <a:off x="838199" y="1143001"/>
            <a:ext cx="10971179" cy="4695234"/>
          </a:xfrm>
        </p:spPr>
        <p:txBody>
          <a:bodyPr>
            <a:normAutofit/>
          </a:bodyPr>
          <a:lstStyle/>
          <a:p>
            <a:pPr marL="0" lvl="0" indent="0">
              <a:buNone/>
            </a:pPr>
            <a:r>
              <a:rPr lang="en-US" sz="2600" b="1" dirty="0">
                <a:solidFill>
                  <a:srgbClr val="3B3B3B"/>
                </a:solidFill>
              </a:rPr>
              <a:t>Solicitudes </a:t>
            </a:r>
            <a:r>
              <a:rPr lang="en-US" sz="2600" b="1" dirty="0" err="1">
                <a:solidFill>
                  <a:srgbClr val="3B3B3B"/>
                </a:solidFill>
              </a:rPr>
              <a:t>regulares</a:t>
            </a:r>
            <a:r>
              <a:rPr lang="en-US" sz="2600" b="1" dirty="0">
                <a:solidFill>
                  <a:srgbClr val="3B3B3B"/>
                </a:solidFill>
              </a:rPr>
              <a:t> del UI y PUA</a:t>
            </a:r>
            <a:r>
              <a:rPr lang="en-US" sz="2600" dirty="0">
                <a:solidFill>
                  <a:srgbClr val="3B3B3B"/>
                </a:solidFill>
              </a:rPr>
              <a:t>: </a:t>
            </a:r>
            <a:r>
              <a:rPr lang="en-US" sz="2600" dirty="0" err="1">
                <a:solidFill>
                  <a:srgbClr val="3B3B3B"/>
                </a:solidFill>
              </a:rPr>
              <a:t>Diariamente</a:t>
            </a:r>
            <a:r>
              <a:rPr lang="en-US" sz="2600" dirty="0">
                <a:solidFill>
                  <a:srgbClr val="3B3B3B"/>
                </a:solidFill>
              </a:rPr>
              <a:t> de </a:t>
            </a:r>
            <a:r>
              <a:rPr lang="en-US" sz="2600" dirty="0" smtClean="0">
                <a:solidFill>
                  <a:srgbClr val="3B3B3B"/>
                </a:solidFill>
              </a:rPr>
              <a:t>8 </a:t>
            </a:r>
            <a:r>
              <a:rPr lang="en-US" sz="2600" dirty="0">
                <a:solidFill>
                  <a:srgbClr val="3B3B3B"/>
                </a:solidFill>
              </a:rPr>
              <a:t>a.m. a 8 p.m.</a:t>
            </a:r>
          </a:p>
          <a:p>
            <a:pPr lvl="1"/>
            <a:r>
              <a:rPr lang="en-US" b="1" dirty="0" err="1"/>
              <a:t>Español</a:t>
            </a:r>
            <a:r>
              <a:rPr lang="en-US" b="1" dirty="0"/>
              <a:t> e </a:t>
            </a:r>
            <a:r>
              <a:rPr lang="en-US" b="1" dirty="0" err="1"/>
              <a:t>inglés</a:t>
            </a:r>
            <a:r>
              <a:rPr lang="en-US" b="1" dirty="0"/>
              <a:t>:</a:t>
            </a:r>
            <a:r>
              <a:rPr lang="en-US" dirty="0"/>
              <a:t> </a:t>
            </a:r>
            <a:r>
              <a:rPr lang="en-US" dirty="0" smtClean="0"/>
              <a:t>1-800-300-5616</a:t>
            </a:r>
            <a:endParaRPr lang="en-US" dirty="0"/>
          </a:p>
          <a:p>
            <a:pPr lvl="1"/>
            <a:r>
              <a:rPr lang="es-ES_tradnl" b="1" dirty="0"/>
              <a:t>Para personas sordas y con discapacidad auditiva: </a:t>
            </a:r>
            <a:r>
              <a:rPr lang="es-ES_tradnl" dirty="0" smtClean="0"/>
              <a:t>Pueden </a:t>
            </a:r>
            <a:r>
              <a:rPr lang="es-ES_tradnl" dirty="0"/>
              <a:t>llamar al Servicio de Relevo de California al 711 y solicitar uno de los números indicados anteriormente.</a:t>
            </a:r>
            <a:endParaRPr lang="en-US" dirty="0"/>
          </a:p>
          <a:p>
            <a:pPr marL="0" lvl="0" indent="0">
              <a:buNone/>
            </a:pPr>
            <a:r>
              <a:rPr lang="en-US" sz="2600" b="1" dirty="0" err="1" smtClean="0">
                <a:solidFill>
                  <a:srgbClr val="3B3B3B"/>
                </a:solidFill>
              </a:rPr>
              <a:t>Ayuda</a:t>
            </a:r>
            <a:r>
              <a:rPr lang="en-US" sz="2600" b="1" dirty="0" smtClean="0">
                <a:solidFill>
                  <a:srgbClr val="3B3B3B"/>
                </a:solidFill>
              </a:rPr>
              <a:t> </a:t>
            </a:r>
            <a:r>
              <a:rPr lang="en-US" sz="2600" b="1" dirty="0">
                <a:solidFill>
                  <a:srgbClr val="3B3B3B"/>
                </a:solidFill>
              </a:rPr>
              <a:t>con UI </a:t>
            </a:r>
            <a:r>
              <a:rPr lang="en-US" sz="2600" b="1" dirty="0" err="1">
                <a:solidFill>
                  <a:srgbClr val="3B3B3B"/>
                </a:solidFill>
              </a:rPr>
              <a:t>Online</a:t>
            </a:r>
            <a:r>
              <a:rPr lang="en-US" sz="2600" b="1" baseline="30000" dirty="0" err="1">
                <a:solidFill>
                  <a:srgbClr val="3B3B3B"/>
                </a:solidFill>
              </a:rPr>
              <a:t>SM</a:t>
            </a:r>
            <a:r>
              <a:rPr lang="en-US" sz="2600" b="1" dirty="0">
                <a:solidFill>
                  <a:srgbClr val="3B3B3B"/>
                </a:solidFill>
              </a:rPr>
              <a:t>: </a:t>
            </a:r>
            <a:r>
              <a:rPr lang="en-US" sz="2600" dirty="0" smtClean="0">
                <a:solidFill>
                  <a:srgbClr val="3B3B3B"/>
                </a:solidFill>
              </a:rPr>
              <a:t>1-833-978-2511. </a:t>
            </a:r>
            <a:r>
              <a:rPr lang="en-US" sz="2600" dirty="0" err="1" smtClean="0">
                <a:solidFill>
                  <a:srgbClr val="3B3B3B"/>
                </a:solidFill>
              </a:rPr>
              <a:t>Diariamente</a:t>
            </a:r>
            <a:r>
              <a:rPr lang="en-US" sz="2600" dirty="0" smtClean="0">
                <a:solidFill>
                  <a:srgbClr val="3B3B3B"/>
                </a:solidFill>
              </a:rPr>
              <a:t> </a:t>
            </a:r>
            <a:r>
              <a:rPr lang="en-US" sz="2600" dirty="0">
                <a:solidFill>
                  <a:srgbClr val="3B3B3B"/>
                </a:solidFill>
              </a:rPr>
              <a:t>de </a:t>
            </a:r>
            <a:r>
              <a:rPr lang="en-US" sz="2600" dirty="0" smtClean="0">
                <a:solidFill>
                  <a:srgbClr val="3B3B3B"/>
                </a:solidFill>
              </a:rPr>
              <a:t>8 </a:t>
            </a:r>
            <a:r>
              <a:rPr lang="en-US" sz="2600" dirty="0">
                <a:solidFill>
                  <a:srgbClr val="3B3B3B"/>
                </a:solidFill>
              </a:rPr>
              <a:t>a.m. a </a:t>
            </a:r>
            <a:r>
              <a:rPr lang="en-US" sz="2600" dirty="0" smtClean="0">
                <a:solidFill>
                  <a:srgbClr val="3B3B3B"/>
                </a:solidFill>
              </a:rPr>
              <a:t>8 </a:t>
            </a:r>
            <a:r>
              <a:rPr lang="en-US" sz="2600" dirty="0">
                <a:solidFill>
                  <a:srgbClr val="3B3B3B"/>
                </a:solidFill>
              </a:rPr>
              <a:t>p.m.</a:t>
            </a:r>
          </a:p>
          <a:p>
            <a:pPr marL="0" indent="0">
              <a:buNone/>
            </a:pPr>
            <a:r>
              <a:rPr lang="en-US" sz="2600" b="1" dirty="0">
                <a:solidFill>
                  <a:srgbClr val="3B3B3B"/>
                </a:solidFill>
              </a:rPr>
              <a:t>Línea </a:t>
            </a:r>
            <a:r>
              <a:rPr lang="en-US" sz="2600" b="1" dirty="0" err="1">
                <a:solidFill>
                  <a:srgbClr val="3B3B3B"/>
                </a:solidFill>
              </a:rPr>
              <a:t>Telefónica</a:t>
            </a:r>
            <a:r>
              <a:rPr lang="en-US" sz="2600" b="1" dirty="0">
                <a:solidFill>
                  <a:srgbClr val="3B3B3B"/>
                </a:solidFill>
              </a:rPr>
              <a:t> de </a:t>
            </a:r>
            <a:r>
              <a:rPr lang="en-US" sz="2600" b="1" dirty="0" err="1">
                <a:solidFill>
                  <a:srgbClr val="3B3B3B"/>
                </a:solidFill>
              </a:rPr>
              <a:t>Autoservicio</a:t>
            </a:r>
            <a:r>
              <a:rPr lang="en-US" sz="2600" b="1" dirty="0">
                <a:solidFill>
                  <a:srgbClr val="3B3B3B"/>
                </a:solidFill>
              </a:rPr>
              <a:t> del UI:</a:t>
            </a:r>
            <a:r>
              <a:rPr lang="en-US" sz="2600" dirty="0">
                <a:solidFill>
                  <a:srgbClr val="3B3B3B"/>
                </a:solidFill>
              </a:rPr>
              <a:t> 1-866-333-4606, </a:t>
            </a:r>
            <a:r>
              <a:rPr lang="en-US" sz="2600" dirty="0" err="1">
                <a:solidFill>
                  <a:srgbClr val="3B3B3B"/>
                </a:solidFill>
              </a:rPr>
              <a:t>disponible</a:t>
            </a:r>
            <a:r>
              <a:rPr lang="en-US" sz="2600" dirty="0">
                <a:solidFill>
                  <a:srgbClr val="3B3B3B"/>
                </a:solidFill>
              </a:rPr>
              <a:t> 24/7</a:t>
            </a:r>
            <a:endParaRPr lang="en-US" dirty="0"/>
          </a:p>
        </p:txBody>
      </p:sp>
    </p:spTree>
    <p:extLst>
      <p:ext uri="{BB962C8B-B14F-4D97-AF65-F5344CB8AC3E}">
        <p14:creationId xmlns:p14="http://schemas.microsoft.com/office/powerpoint/2010/main" val="3961152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B3B3B">
                    <a:lumMod val="50000"/>
                  </a:srgbClr>
                </a:solidFill>
              </a:rPr>
              <a:t>Centro de </a:t>
            </a:r>
            <a:r>
              <a:rPr lang="en-US" dirty="0" err="1">
                <a:solidFill>
                  <a:srgbClr val="3B3B3B">
                    <a:lumMod val="50000"/>
                  </a:srgbClr>
                </a:solidFill>
              </a:rPr>
              <a:t>Empleo</a:t>
            </a:r>
            <a:r>
              <a:rPr lang="en-US" dirty="0">
                <a:solidFill>
                  <a:srgbClr val="3B3B3B">
                    <a:lumMod val="50000"/>
                  </a:srgbClr>
                </a:solidFill>
              </a:rPr>
              <a:t> de </a:t>
            </a:r>
            <a:r>
              <a:rPr lang="en-US" dirty="0" err="1">
                <a:solidFill>
                  <a:srgbClr val="3B3B3B">
                    <a:lumMod val="50000"/>
                  </a:srgbClr>
                </a:solidFill>
              </a:rPr>
              <a:t>América</a:t>
            </a:r>
            <a:r>
              <a:rPr lang="en-US" dirty="0">
                <a:solidFill>
                  <a:srgbClr val="3B3B3B">
                    <a:lumMod val="50000"/>
                  </a:srgbClr>
                </a:solidFill>
              </a:rPr>
              <a:t> </a:t>
            </a:r>
            <a:r>
              <a:rPr lang="en-US" dirty="0" err="1">
                <a:solidFill>
                  <a:srgbClr val="3B3B3B">
                    <a:lumMod val="50000"/>
                  </a:srgbClr>
                </a:solidFill>
              </a:rPr>
              <a:t>en</a:t>
            </a:r>
            <a:r>
              <a:rPr lang="en-US" dirty="0">
                <a:solidFill>
                  <a:srgbClr val="3B3B3B">
                    <a:lumMod val="50000"/>
                  </a:srgbClr>
                </a:solidFill>
              </a:rPr>
              <a:t> California</a:t>
            </a:r>
            <a:endParaRPr lang="en-US" dirty="0"/>
          </a:p>
        </p:txBody>
      </p:sp>
      <p:sp>
        <p:nvSpPr>
          <p:cNvPr id="5" name="Text Placeholder 4"/>
          <p:cNvSpPr>
            <a:spLocks noGrp="1"/>
          </p:cNvSpPr>
          <p:nvPr>
            <p:ph type="body" sz="quarter" idx="10"/>
          </p:nvPr>
        </p:nvSpPr>
        <p:spPr/>
        <p:txBody>
          <a:bodyPr>
            <a:normAutofit/>
          </a:bodyPr>
          <a:lstStyle/>
          <a:p>
            <a:pPr lvl="0"/>
            <a:r>
              <a:rPr lang="en-US" dirty="0">
                <a:solidFill>
                  <a:srgbClr val="3B3B3B"/>
                </a:solidFill>
              </a:rPr>
              <a:t>El Centro de </a:t>
            </a:r>
            <a:r>
              <a:rPr lang="en-US" dirty="0" err="1">
                <a:solidFill>
                  <a:srgbClr val="3B3B3B"/>
                </a:solidFill>
              </a:rPr>
              <a:t>Empleo</a:t>
            </a:r>
            <a:r>
              <a:rPr lang="en-US" dirty="0">
                <a:solidFill>
                  <a:srgbClr val="3B3B3B"/>
                </a:solidFill>
              </a:rPr>
              <a:t> de </a:t>
            </a:r>
            <a:r>
              <a:rPr lang="en-US" dirty="0" err="1">
                <a:solidFill>
                  <a:srgbClr val="3B3B3B"/>
                </a:solidFill>
              </a:rPr>
              <a:t>América</a:t>
            </a:r>
            <a:r>
              <a:rPr lang="en-US" dirty="0">
                <a:solidFill>
                  <a:srgbClr val="3B3B3B"/>
                </a:solidFill>
              </a:rPr>
              <a:t> </a:t>
            </a:r>
            <a:r>
              <a:rPr lang="en-US" dirty="0" err="1">
                <a:solidFill>
                  <a:srgbClr val="3B3B3B"/>
                </a:solidFill>
              </a:rPr>
              <a:t>en</a:t>
            </a:r>
            <a:r>
              <a:rPr lang="en-US" dirty="0">
                <a:solidFill>
                  <a:srgbClr val="3B3B3B"/>
                </a:solidFill>
              </a:rPr>
              <a:t> California (AJCC) </a:t>
            </a:r>
            <a:r>
              <a:rPr lang="en-US" dirty="0" err="1">
                <a:solidFill>
                  <a:srgbClr val="3B3B3B"/>
                </a:solidFill>
              </a:rPr>
              <a:t>ofrece</a:t>
            </a:r>
            <a:r>
              <a:rPr lang="en-US" dirty="0">
                <a:solidFill>
                  <a:srgbClr val="3B3B3B"/>
                </a:solidFill>
              </a:rPr>
              <a:t> </a:t>
            </a:r>
            <a:r>
              <a:rPr lang="en-US" dirty="0" err="1">
                <a:solidFill>
                  <a:srgbClr val="3B3B3B"/>
                </a:solidFill>
              </a:rPr>
              <a:t>una</a:t>
            </a:r>
            <a:r>
              <a:rPr lang="en-US" dirty="0">
                <a:solidFill>
                  <a:srgbClr val="3B3B3B"/>
                </a:solidFill>
              </a:rPr>
              <a:t> </a:t>
            </a:r>
            <a:r>
              <a:rPr lang="en-US" dirty="0" err="1">
                <a:solidFill>
                  <a:srgbClr val="3B3B3B"/>
                </a:solidFill>
              </a:rPr>
              <a:t>variedad</a:t>
            </a:r>
            <a:r>
              <a:rPr lang="en-US" dirty="0">
                <a:solidFill>
                  <a:srgbClr val="3B3B3B"/>
                </a:solidFill>
              </a:rPr>
              <a:t> de </a:t>
            </a:r>
            <a:r>
              <a:rPr lang="en-US" dirty="0" err="1">
                <a:solidFill>
                  <a:srgbClr val="3B3B3B"/>
                </a:solidFill>
              </a:rPr>
              <a:t>servicios</a:t>
            </a:r>
            <a:r>
              <a:rPr lang="en-US" dirty="0">
                <a:solidFill>
                  <a:srgbClr val="3B3B3B"/>
                </a:solidFill>
              </a:rPr>
              <a:t> que </a:t>
            </a:r>
            <a:r>
              <a:rPr lang="en-US" dirty="0" err="1">
                <a:solidFill>
                  <a:srgbClr val="3B3B3B"/>
                </a:solidFill>
              </a:rPr>
              <a:t>conectan</a:t>
            </a:r>
            <a:r>
              <a:rPr lang="en-US" dirty="0">
                <a:solidFill>
                  <a:srgbClr val="3B3B3B"/>
                </a:solidFill>
              </a:rPr>
              <a:t> a </a:t>
            </a:r>
            <a:r>
              <a:rPr lang="en-US" dirty="0" err="1">
                <a:solidFill>
                  <a:srgbClr val="3B3B3B"/>
                </a:solidFill>
              </a:rPr>
              <a:t>los</a:t>
            </a:r>
            <a:r>
              <a:rPr lang="en-US" dirty="0">
                <a:solidFill>
                  <a:srgbClr val="3B3B3B"/>
                </a:solidFill>
              </a:rPr>
              <a:t> </a:t>
            </a:r>
            <a:r>
              <a:rPr lang="en-US" dirty="0" err="1">
                <a:solidFill>
                  <a:srgbClr val="3B3B3B"/>
                </a:solidFill>
              </a:rPr>
              <a:t>empleadores</a:t>
            </a:r>
            <a:r>
              <a:rPr lang="en-US" dirty="0">
                <a:solidFill>
                  <a:srgbClr val="3B3B3B"/>
                </a:solidFill>
              </a:rPr>
              <a:t> que </a:t>
            </a:r>
            <a:r>
              <a:rPr lang="en-US" dirty="0" err="1">
                <a:solidFill>
                  <a:srgbClr val="3B3B3B"/>
                </a:solidFill>
              </a:rPr>
              <a:t>tienen</a:t>
            </a:r>
            <a:r>
              <a:rPr lang="en-US" dirty="0">
                <a:solidFill>
                  <a:srgbClr val="3B3B3B"/>
                </a:solidFill>
              </a:rPr>
              <a:t> </a:t>
            </a:r>
            <a:r>
              <a:rPr lang="en-US" dirty="0" err="1">
                <a:solidFill>
                  <a:srgbClr val="3B3B3B"/>
                </a:solidFill>
              </a:rPr>
              <a:t>ofertas</a:t>
            </a:r>
            <a:r>
              <a:rPr lang="en-US" dirty="0">
                <a:solidFill>
                  <a:srgbClr val="3B3B3B"/>
                </a:solidFill>
              </a:rPr>
              <a:t> de </a:t>
            </a:r>
            <a:r>
              <a:rPr lang="en-US" dirty="0" err="1">
                <a:solidFill>
                  <a:srgbClr val="3B3B3B"/>
                </a:solidFill>
              </a:rPr>
              <a:t>trabajo</a:t>
            </a:r>
            <a:r>
              <a:rPr lang="en-US" dirty="0">
                <a:solidFill>
                  <a:srgbClr val="3B3B3B"/>
                </a:solidFill>
              </a:rPr>
              <a:t> con personas </a:t>
            </a:r>
            <a:r>
              <a:rPr lang="en-US" dirty="0" err="1">
                <a:solidFill>
                  <a:srgbClr val="3B3B3B"/>
                </a:solidFill>
              </a:rPr>
              <a:t>calificadas</a:t>
            </a:r>
            <a:r>
              <a:rPr lang="en-US" dirty="0">
                <a:solidFill>
                  <a:srgbClr val="3B3B3B"/>
                </a:solidFill>
              </a:rPr>
              <a:t> </a:t>
            </a:r>
            <a:r>
              <a:rPr lang="en-US" dirty="0" err="1">
                <a:solidFill>
                  <a:srgbClr val="3B3B3B"/>
                </a:solidFill>
              </a:rPr>
              <a:t>en</a:t>
            </a:r>
            <a:r>
              <a:rPr lang="en-US" dirty="0">
                <a:solidFill>
                  <a:srgbClr val="3B3B3B"/>
                </a:solidFill>
              </a:rPr>
              <a:t> </a:t>
            </a:r>
            <a:r>
              <a:rPr lang="en-US" dirty="0" err="1">
                <a:solidFill>
                  <a:srgbClr val="3B3B3B"/>
                </a:solidFill>
              </a:rPr>
              <a:t>busca</a:t>
            </a:r>
            <a:r>
              <a:rPr lang="en-US" dirty="0">
                <a:solidFill>
                  <a:srgbClr val="3B3B3B"/>
                </a:solidFill>
              </a:rPr>
              <a:t> de </a:t>
            </a:r>
            <a:r>
              <a:rPr lang="en-US" dirty="0" err="1">
                <a:solidFill>
                  <a:srgbClr val="3B3B3B"/>
                </a:solidFill>
              </a:rPr>
              <a:t>empleo</a:t>
            </a:r>
            <a:r>
              <a:rPr lang="en-US" dirty="0">
                <a:solidFill>
                  <a:srgbClr val="3B3B3B"/>
                </a:solidFill>
              </a:rPr>
              <a:t> sin </a:t>
            </a:r>
            <a:r>
              <a:rPr lang="en-US" dirty="0" err="1">
                <a:solidFill>
                  <a:srgbClr val="3B3B3B"/>
                </a:solidFill>
              </a:rPr>
              <a:t>costo</a:t>
            </a:r>
            <a:r>
              <a:rPr lang="en-US" dirty="0">
                <a:solidFill>
                  <a:srgbClr val="3B3B3B"/>
                </a:solidFill>
              </a:rPr>
              <a:t> </a:t>
            </a:r>
            <a:r>
              <a:rPr lang="en-US" dirty="0" err="1">
                <a:solidFill>
                  <a:srgbClr val="3B3B3B"/>
                </a:solidFill>
              </a:rPr>
              <a:t>alguno</a:t>
            </a:r>
            <a:r>
              <a:rPr lang="en-US" dirty="0">
                <a:solidFill>
                  <a:srgbClr val="3B3B3B"/>
                </a:solidFill>
              </a:rPr>
              <a:t>.</a:t>
            </a:r>
          </a:p>
          <a:p>
            <a:r>
              <a:rPr lang="es-ES_tradnl" dirty="0"/>
              <a:t>Hay varios tipos de servicios disponibles en un AJCC</a:t>
            </a:r>
            <a:r>
              <a:rPr lang="en-US" dirty="0" smtClean="0"/>
              <a:t>: </a:t>
            </a:r>
          </a:p>
          <a:p>
            <a:pPr lvl="1"/>
            <a:r>
              <a:rPr lang="en-US" sz="2800" dirty="0">
                <a:solidFill>
                  <a:srgbClr val="3B3B3B"/>
                </a:solidFill>
              </a:rPr>
              <a:t>Información </a:t>
            </a:r>
            <a:r>
              <a:rPr lang="en-US" sz="2800" dirty="0" err="1">
                <a:solidFill>
                  <a:srgbClr val="3B3B3B"/>
                </a:solidFill>
              </a:rPr>
              <a:t>sobre</a:t>
            </a:r>
            <a:r>
              <a:rPr lang="en-US" sz="2800" dirty="0">
                <a:solidFill>
                  <a:srgbClr val="3B3B3B"/>
                </a:solidFill>
              </a:rPr>
              <a:t> la Ley de </a:t>
            </a:r>
            <a:r>
              <a:rPr lang="en-US" sz="2800" dirty="0" err="1">
                <a:solidFill>
                  <a:srgbClr val="3B3B3B"/>
                </a:solidFill>
              </a:rPr>
              <a:t>Oportunidades</a:t>
            </a:r>
            <a:r>
              <a:rPr lang="en-US" sz="2800" dirty="0">
                <a:solidFill>
                  <a:srgbClr val="3B3B3B"/>
                </a:solidFill>
              </a:rPr>
              <a:t> y de </a:t>
            </a:r>
            <a:r>
              <a:rPr lang="en-US" sz="2800" dirty="0" err="1">
                <a:solidFill>
                  <a:srgbClr val="3B3B3B"/>
                </a:solidFill>
              </a:rPr>
              <a:t>Innovación</a:t>
            </a:r>
            <a:r>
              <a:rPr lang="en-US" sz="2800" dirty="0">
                <a:solidFill>
                  <a:srgbClr val="3B3B3B"/>
                </a:solidFill>
              </a:rPr>
              <a:t> de la </a:t>
            </a:r>
            <a:r>
              <a:rPr lang="en-US" sz="2800" dirty="0" err="1">
                <a:solidFill>
                  <a:srgbClr val="3B3B3B"/>
                </a:solidFill>
              </a:rPr>
              <a:t>Fuerza</a:t>
            </a:r>
            <a:r>
              <a:rPr lang="en-US" sz="2800" dirty="0">
                <a:solidFill>
                  <a:srgbClr val="3B3B3B"/>
                </a:solidFill>
              </a:rPr>
              <a:t> </a:t>
            </a:r>
            <a:r>
              <a:rPr lang="en-US" sz="2800" dirty="0" err="1">
                <a:solidFill>
                  <a:srgbClr val="3B3B3B"/>
                </a:solidFill>
              </a:rPr>
              <a:t>Laboral</a:t>
            </a:r>
            <a:r>
              <a:rPr lang="en-US" sz="2800" dirty="0">
                <a:solidFill>
                  <a:srgbClr val="3B3B3B"/>
                </a:solidFill>
              </a:rPr>
              <a:t> (</a:t>
            </a:r>
            <a:r>
              <a:rPr lang="en-US" sz="2800" dirty="0" smtClean="0">
                <a:solidFill>
                  <a:srgbClr val="3B3B3B"/>
                </a:solidFill>
              </a:rPr>
              <a:t>WIOA).</a:t>
            </a:r>
          </a:p>
          <a:p>
            <a:pPr lvl="1"/>
            <a:r>
              <a:rPr lang="en-US" sz="2800" dirty="0" smtClean="0">
                <a:solidFill>
                  <a:srgbClr val="3B3B3B"/>
                </a:solidFill>
              </a:rPr>
              <a:t>Información </a:t>
            </a:r>
            <a:r>
              <a:rPr lang="en-US" sz="2800" dirty="0" err="1" smtClean="0">
                <a:solidFill>
                  <a:srgbClr val="3B3B3B"/>
                </a:solidFill>
              </a:rPr>
              <a:t>sobre</a:t>
            </a:r>
            <a:r>
              <a:rPr lang="en-US" sz="2800" dirty="0" smtClean="0">
                <a:solidFill>
                  <a:srgbClr val="3B3B3B"/>
                </a:solidFill>
              </a:rPr>
              <a:t> el Programa </a:t>
            </a:r>
            <a:r>
              <a:rPr lang="en-US" sz="2800" dirty="0">
                <a:solidFill>
                  <a:srgbClr val="3B3B3B"/>
                </a:solidFill>
              </a:rPr>
              <a:t>de </a:t>
            </a:r>
            <a:r>
              <a:rPr lang="en-US" sz="2800" dirty="0" err="1">
                <a:solidFill>
                  <a:srgbClr val="3B3B3B"/>
                </a:solidFill>
              </a:rPr>
              <a:t>Asistencia</a:t>
            </a:r>
            <a:r>
              <a:rPr lang="en-US" sz="2800" dirty="0">
                <a:solidFill>
                  <a:srgbClr val="3B3B3B"/>
                </a:solidFill>
              </a:rPr>
              <a:t> </a:t>
            </a:r>
            <a:r>
              <a:rPr lang="en-US" sz="2800" dirty="0" err="1">
                <a:solidFill>
                  <a:srgbClr val="3B3B3B"/>
                </a:solidFill>
              </a:rPr>
              <a:t>por</a:t>
            </a:r>
            <a:r>
              <a:rPr lang="en-US" sz="2800" dirty="0">
                <a:solidFill>
                  <a:srgbClr val="3B3B3B"/>
                </a:solidFill>
              </a:rPr>
              <a:t> </a:t>
            </a:r>
            <a:r>
              <a:rPr lang="en-US" sz="2800" dirty="0" err="1">
                <a:solidFill>
                  <a:srgbClr val="3B3B3B"/>
                </a:solidFill>
              </a:rPr>
              <a:t>Ajuste</a:t>
            </a:r>
            <a:r>
              <a:rPr lang="en-US" sz="2800" dirty="0">
                <a:solidFill>
                  <a:srgbClr val="3B3B3B"/>
                </a:solidFill>
              </a:rPr>
              <a:t> </a:t>
            </a:r>
            <a:r>
              <a:rPr lang="en-US" sz="2800" dirty="0" err="1">
                <a:solidFill>
                  <a:srgbClr val="3B3B3B"/>
                </a:solidFill>
              </a:rPr>
              <a:t>Comercial</a:t>
            </a:r>
            <a:r>
              <a:rPr lang="en-US" sz="2800" dirty="0">
                <a:solidFill>
                  <a:srgbClr val="3B3B3B"/>
                </a:solidFill>
              </a:rPr>
              <a:t> (TAA).</a:t>
            </a:r>
          </a:p>
          <a:p>
            <a:pPr marL="457200" lvl="1" indent="0">
              <a:buNone/>
            </a:pPr>
            <a:endParaRPr lang="en-US" sz="2800" dirty="0"/>
          </a:p>
          <a:p>
            <a:endParaRPr lang="en-US" dirty="0" smtClean="0"/>
          </a:p>
        </p:txBody>
      </p:sp>
    </p:spTree>
    <p:extLst>
      <p:ext uri="{BB962C8B-B14F-4D97-AF65-F5344CB8AC3E}">
        <p14:creationId xmlns:p14="http://schemas.microsoft.com/office/powerpoint/2010/main" val="3567428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B3B3B">
                    <a:lumMod val="50000"/>
                  </a:srgbClr>
                </a:solidFill>
              </a:rPr>
              <a:t>Centro de </a:t>
            </a:r>
            <a:r>
              <a:rPr lang="en-US" dirty="0" err="1">
                <a:solidFill>
                  <a:srgbClr val="3B3B3B">
                    <a:lumMod val="50000"/>
                  </a:srgbClr>
                </a:solidFill>
              </a:rPr>
              <a:t>Empleo</a:t>
            </a:r>
            <a:r>
              <a:rPr lang="en-US" dirty="0">
                <a:solidFill>
                  <a:srgbClr val="3B3B3B">
                    <a:lumMod val="50000"/>
                  </a:srgbClr>
                </a:solidFill>
              </a:rPr>
              <a:t> de </a:t>
            </a:r>
            <a:r>
              <a:rPr lang="en-US" dirty="0" err="1">
                <a:solidFill>
                  <a:srgbClr val="3B3B3B">
                    <a:lumMod val="50000"/>
                  </a:srgbClr>
                </a:solidFill>
              </a:rPr>
              <a:t>América</a:t>
            </a:r>
            <a:r>
              <a:rPr lang="en-US" dirty="0">
                <a:solidFill>
                  <a:srgbClr val="3B3B3B">
                    <a:lumMod val="50000"/>
                  </a:srgbClr>
                </a:solidFill>
              </a:rPr>
              <a:t> </a:t>
            </a:r>
            <a:r>
              <a:rPr lang="en-US" dirty="0" err="1">
                <a:solidFill>
                  <a:srgbClr val="3B3B3B">
                    <a:lumMod val="50000"/>
                  </a:srgbClr>
                </a:solidFill>
              </a:rPr>
              <a:t>en</a:t>
            </a:r>
            <a:r>
              <a:rPr lang="en-US" dirty="0">
                <a:solidFill>
                  <a:srgbClr val="3B3B3B">
                    <a:lumMod val="50000"/>
                  </a:srgbClr>
                </a:solidFill>
              </a:rPr>
              <a:t> California</a:t>
            </a:r>
            <a:endParaRPr lang="en-US" dirty="0"/>
          </a:p>
        </p:txBody>
      </p:sp>
      <p:sp>
        <p:nvSpPr>
          <p:cNvPr id="3" name="Text Placeholder 2"/>
          <p:cNvSpPr>
            <a:spLocks noGrp="1"/>
          </p:cNvSpPr>
          <p:nvPr>
            <p:ph type="body" sz="quarter" idx="10"/>
          </p:nvPr>
        </p:nvSpPr>
        <p:spPr/>
        <p:txBody>
          <a:bodyPr/>
          <a:lstStyle/>
          <a:p>
            <a:pPr lvl="1"/>
            <a:r>
              <a:rPr lang="en-US" sz="2800" dirty="0" err="1">
                <a:solidFill>
                  <a:srgbClr val="3B3B3B"/>
                </a:solidFill>
              </a:rPr>
              <a:t>Planificación</a:t>
            </a:r>
            <a:r>
              <a:rPr lang="en-US" sz="2800" dirty="0">
                <a:solidFill>
                  <a:srgbClr val="3B3B3B"/>
                </a:solidFill>
              </a:rPr>
              <a:t> </a:t>
            </a:r>
            <a:r>
              <a:rPr lang="en-US" sz="2800" dirty="0" err="1" smtClean="0">
                <a:solidFill>
                  <a:srgbClr val="3B3B3B"/>
                </a:solidFill>
              </a:rPr>
              <a:t>profesional</a:t>
            </a:r>
            <a:r>
              <a:rPr lang="en-US" sz="2800" dirty="0" smtClean="0">
                <a:solidFill>
                  <a:srgbClr val="3B3B3B"/>
                </a:solidFill>
              </a:rPr>
              <a:t>.</a:t>
            </a:r>
            <a:endParaRPr lang="en-US" sz="2800" dirty="0">
              <a:solidFill>
                <a:srgbClr val="3B3B3B"/>
              </a:solidFill>
            </a:endParaRPr>
          </a:p>
          <a:p>
            <a:pPr lvl="1"/>
            <a:r>
              <a:rPr lang="en-US" sz="2800" dirty="0" err="1">
                <a:solidFill>
                  <a:srgbClr val="3B3B3B"/>
                </a:solidFill>
              </a:rPr>
              <a:t>Evaluación</a:t>
            </a:r>
            <a:r>
              <a:rPr lang="en-US" sz="2800" dirty="0">
                <a:solidFill>
                  <a:srgbClr val="3B3B3B"/>
                </a:solidFill>
              </a:rPr>
              <a:t> de </a:t>
            </a:r>
            <a:r>
              <a:rPr lang="en-US" sz="2800" dirty="0" err="1">
                <a:solidFill>
                  <a:srgbClr val="3B3B3B"/>
                </a:solidFill>
              </a:rPr>
              <a:t>habilidades</a:t>
            </a:r>
            <a:r>
              <a:rPr lang="en-US" sz="2800" dirty="0">
                <a:solidFill>
                  <a:srgbClr val="3B3B3B"/>
                </a:solidFill>
              </a:rPr>
              <a:t>.</a:t>
            </a:r>
          </a:p>
          <a:p>
            <a:pPr lvl="1"/>
            <a:r>
              <a:rPr lang="es-MX" sz="2800" dirty="0" smtClean="0"/>
              <a:t>Talleres laborales.</a:t>
            </a:r>
            <a:endParaRPr lang="en-US" sz="2800" dirty="0"/>
          </a:p>
          <a:p>
            <a:pPr lvl="1"/>
            <a:r>
              <a:rPr lang="en-US" sz="2800" dirty="0" smtClean="0">
                <a:solidFill>
                  <a:srgbClr val="3B3B3B"/>
                </a:solidFill>
              </a:rPr>
              <a:t>Información </a:t>
            </a:r>
            <a:r>
              <a:rPr lang="en-US" sz="2800" dirty="0" err="1" smtClean="0">
                <a:solidFill>
                  <a:srgbClr val="3B3B3B"/>
                </a:solidFill>
              </a:rPr>
              <a:t>sobre</a:t>
            </a:r>
            <a:r>
              <a:rPr lang="en-US" sz="2800" dirty="0" smtClean="0">
                <a:solidFill>
                  <a:srgbClr val="3B3B3B"/>
                </a:solidFill>
              </a:rPr>
              <a:t> el </a:t>
            </a:r>
            <a:r>
              <a:rPr lang="en-US" sz="2800" dirty="0" err="1" smtClean="0">
                <a:solidFill>
                  <a:srgbClr val="3B3B3B"/>
                </a:solidFill>
              </a:rPr>
              <a:t>mercado</a:t>
            </a:r>
            <a:r>
              <a:rPr lang="en-US" sz="2800" dirty="0" smtClean="0">
                <a:solidFill>
                  <a:srgbClr val="3B3B3B"/>
                </a:solidFill>
              </a:rPr>
              <a:t> </a:t>
            </a:r>
            <a:r>
              <a:rPr lang="en-US" sz="2800" dirty="0" err="1" smtClean="0">
                <a:solidFill>
                  <a:srgbClr val="3B3B3B"/>
                </a:solidFill>
              </a:rPr>
              <a:t>laboral</a:t>
            </a:r>
            <a:r>
              <a:rPr lang="en-US" sz="2800" dirty="0" smtClean="0">
                <a:solidFill>
                  <a:srgbClr val="3B3B3B"/>
                </a:solidFill>
              </a:rPr>
              <a:t>. </a:t>
            </a:r>
          </a:p>
          <a:p>
            <a:pPr lvl="1"/>
            <a:r>
              <a:rPr lang="en-US" sz="2800" dirty="0" smtClean="0">
                <a:solidFill>
                  <a:srgbClr val="3B3B3B"/>
                </a:solidFill>
              </a:rPr>
              <a:t>Ferias de </a:t>
            </a:r>
            <a:r>
              <a:rPr lang="en-US" sz="2800" dirty="0" err="1" smtClean="0">
                <a:solidFill>
                  <a:srgbClr val="3B3B3B"/>
                </a:solidFill>
              </a:rPr>
              <a:t>trabajo</a:t>
            </a:r>
            <a:r>
              <a:rPr lang="en-US" sz="2800" dirty="0" smtClean="0">
                <a:solidFill>
                  <a:srgbClr val="3B3B3B"/>
                </a:solidFill>
              </a:rPr>
              <a:t> y </a:t>
            </a:r>
            <a:r>
              <a:rPr lang="en-US" sz="2800" dirty="0" err="1" smtClean="0">
                <a:solidFill>
                  <a:srgbClr val="3B3B3B"/>
                </a:solidFill>
              </a:rPr>
              <a:t>otros</a:t>
            </a:r>
            <a:r>
              <a:rPr lang="en-US" sz="2800" dirty="0" smtClean="0">
                <a:solidFill>
                  <a:srgbClr val="3B3B3B"/>
                </a:solidFill>
              </a:rPr>
              <a:t> </a:t>
            </a:r>
            <a:r>
              <a:rPr lang="en-US" sz="2800" dirty="0" err="1" smtClean="0">
                <a:solidFill>
                  <a:srgbClr val="3B3B3B"/>
                </a:solidFill>
              </a:rPr>
              <a:t>servicios</a:t>
            </a:r>
            <a:r>
              <a:rPr lang="en-US" sz="2800" dirty="0" smtClean="0">
                <a:solidFill>
                  <a:srgbClr val="3B3B3B"/>
                </a:solidFill>
              </a:rPr>
              <a:t> de </a:t>
            </a:r>
            <a:r>
              <a:rPr lang="en-US" sz="2800" dirty="0" err="1" smtClean="0">
                <a:solidFill>
                  <a:srgbClr val="3B3B3B"/>
                </a:solidFill>
              </a:rPr>
              <a:t>búsqueda</a:t>
            </a:r>
            <a:r>
              <a:rPr lang="en-US" sz="2800" dirty="0" smtClean="0">
                <a:solidFill>
                  <a:srgbClr val="3B3B3B"/>
                </a:solidFill>
              </a:rPr>
              <a:t> de </a:t>
            </a:r>
            <a:r>
              <a:rPr lang="en-US" sz="2800" dirty="0" err="1" smtClean="0">
                <a:solidFill>
                  <a:srgbClr val="3B3B3B"/>
                </a:solidFill>
              </a:rPr>
              <a:t>empleo</a:t>
            </a:r>
            <a:r>
              <a:rPr lang="en-US" sz="2800" dirty="0" smtClean="0">
                <a:solidFill>
                  <a:srgbClr val="3B3B3B"/>
                </a:solidFill>
              </a:rPr>
              <a:t>.</a:t>
            </a:r>
          </a:p>
          <a:p>
            <a:pPr lvl="1"/>
            <a:r>
              <a:rPr lang="en-US" sz="2800" dirty="0" err="1" smtClean="0">
                <a:solidFill>
                  <a:srgbClr val="3B3B3B"/>
                </a:solidFill>
              </a:rPr>
              <a:t>Promoción</a:t>
            </a:r>
            <a:r>
              <a:rPr lang="en-US" sz="2800" dirty="0" smtClean="0">
                <a:solidFill>
                  <a:srgbClr val="3B3B3B"/>
                </a:solidFill>
              </a:rPr>
              <a:t> </a:t>
            </a:r>
            <a:r>
              <a:rPr lang="en-US" sz="2800" dirty="0">
                <a:solidFill>
                  <a:srgbClr val="3B3B3B"/>
                </a:solidFill>
              </a:rPr>
              <a:t>de </a:t>
            </a:r>
            <a:r>
              <a:rPr lang="en-US" sz="2800" dirty="0" err="1">
                <a:solidFill>
                  <a:srgbClr val="3B3B3B"/>
                </a:solidFill>
              </a:rPr>
              <a:t>trabajadores</a:t>
            </a:r>
            <a:r>
              <a:rPr lang="en-US" sz="2800" dirty="0">
                <a:solidFill>
                  <a:srgbClr val="3B3B3B"/>
                </a:solidFill>
              </a:rPr>
              <a:t> a </a:t>
            </a:r>
            <a:r>
              <a:rPr lang="en-US" sz="2800" dirty="0" err="1">
                <a:solidFill>
                  <a:srgbClr val="3B3B3B"/>
                </a:solidFill>
              </a:rPr>
              <a:t>empleadores</a:t>
            </a:r>
            <a:r>
              <a:rPr lang="en-US" sz="2800" dirty="0">
                <a:solidFill>
                  <a:srgbClr val="3B3B3B"/>
                </a:solidFill>
              </a:rPr>
              <a:t> del </a:t>
            </a:r>
            <a:r>
              <a:rPr lang="en-US" sz="2800" dirty="0" err="1">
                <a:solidFill>
                  <a:srgbClr val="3B3B3B"/>
                </a:solidFill>
              </a:rPr>
              <a:t>área</a:t>
            </a:r>
            <a:r>
              <a:rPr lang="en-US" sz="2800" dirty="0">
                <a:solidFill>
                  <a:srgbClr val="3B3B3B"/>
                </a:solidFill>
              </a:rPr>
              <a:t>.</a:t>
            </a:r>
          </a:p>
          <a:p>
            <a:pPr lvl="1"/>
            <a:r>
              <a:rPr lang="en-US" sz="2800" dirty="0">
                <a:solidFill>
                  <a:srgbClr val="3B3B3B"/>
                </a:solidFill>
              </a:rPr>
              <a:t>Entrenamiento </a:t>
            </a:r>
            <a:r>
              <a:rPr lang="en-US" sz="2800" dirty="0" err="1">
                <a:solidFill>
                  <a:srgbClr val="3B3B3B"/>
                </a:solidFill>
              </a:rPr>
              <a:t>laboral</a:t>
            </a:r>
            <a:r>
              <a:rPr lang="en-US" sz="2800" dirty="0" smtClean="0">
                <a:solidFill>
                  <a:srgbClr val="3B3B3B"/>
                </a:solidFill>
              </a:rPr>
              <a:t>. </a:t>
            </a:r>
            <a:endParaRPr lang="en-US" sz="2800" dirty="0">
              <a:solidFill>
                <a:srgbClr val="3B3B3B"/>
              </a:solidFill>
            </a:endParaRPr>
          </a:p>
        </p:txBody>
      </p:sp>
    </p:spTree>
    <p:extLst>
      <p:ext uri="{BB962C8B-B14F-4D97-AF65-F5344CB8AC3E}">
        <p14:creationId xmlns:p14="http://schemas.microsoft.com/office/powerpoint/2010/main" val="255328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B3B3B">
                    <a:lumMod val="50000"/>
                  </a:srgbClr>
                </a:solidFill>
              </a:rPr>
              <a:t>Centro de </a:t>
            </a:r>
            <a:r>
              <a:rPr lang="en-US" dirty="0" err="1">
                <a:solidFill>
                  <a:srgbClr val="3B3B3B">
                    <a:lumMod val="50000"/>
                  </a:srgbClr>
                </a:solidFill>
              </a:rPr>
              <a:t>Empleo</a:t>
            </a:r>
            <a:r>
              <a:rPr lang="en-US" dirty="0">
                <a:solidFill>
                  <a:srgbClr val="3B3B3B">
                    <a:lumMod val="50000"/>
                  </a:srgbClr>
                </a:solidFill>
              </a:rPr>
              <a:t> de </a:t>
            </a:r>
            <a:r>
              <a:rPr lang="en-US" dirty="0" err="1">
                <a:solidFill>
                  <a:srgbClr val="3B3B3B">
                    <a:lumMod val="50000"/>
                  </a:srgbClr>
                </a:solidFill>
              </a:rPr>
              <a:t>América</a:t>
            </a:r>
            <a:r>
              <a:rPr lang="en-US" dirty="0">
                <a:solidFill>
                  <a:srgbClr val="3B3B3B">
                    <a:lumMod val="50000"/>
                  </a:srgbClr>
                </a:solidFill>
              </a:rPr>
              <a:t> </a:t>
            </a:r>
            <a:r>
              <a:rPr lang="en-US" dirty="0" err="1">
                <a:solidFill>
                  <a:srgbClr val="3B3B3B">
                    <a:lumMod val="50000"/>
                  </a:srgbClr>
                </a:solidFill>
              </a:rPr>
              <a:t>en</a:t>
            </a:r>
            <a:r>
              <a:rPr lang="en-US" dirty="0">
                <a:solidFill>
                  <a:srgbClr val="3B3B3B">
                    <a:lumMod val="50000"/>
                  </a:srgbClr>
                </a:solidFill>
              </a:rPr>
              <a:t> California</a:t>
            </a:r>
            <a:endParaRPr lang="en-US" dirty="0"/>
          </a:p>
        </p:txBody>
      </p:sp>
      <p:sp>
        <p:nvSpPr>
          <p:cNvPr id="3" name="Text Placeholder 2"/>
          <p:cNvSpPr>
            <a:spLocks noGrp="1"/>
          </p:cNvSpPr>
          <p:nvPr>
            <p:ph type="body" sz="quarter" idx="10"/>
          </p:nvPr>
        </p:nvSpPr>
        <p:spPr/>
        <p:txBody>
          <a:bodyPr/>
          <a:lstStyle/>
          <a:p>
            <a:pPr lvl="0"/>
            <a:r>
              <a:rPr lang="en-US" dirty="0">
                <a:solidFill>
                  <a:srgbClr val="3B3B3B"/>
                </a:solidFill>
              </a:rPr>
              <a:t>Servicios </a:t>
            </a:r>
            <a:r>
              <a:rPr lang="en-US" dirty="0" err="1">
                <a:solidFill>
                  <a:srgbClr val="3B3B3B"/>
                </a:solidFill>
              </a:rPr>
              <a:t>especiales</a:t>
            </a:r>
            <a:r>
              <a:rPr lang="en-US" dirty="0">
                <a:solidFill>
                  <a:srgbClr val="3B3B3B"/>
                </a:solidFill>
              </a:rPr>
              <a:t> para </a:t>
            </a:r>
            <a:r>
              <a:rPr lang="en-US" dirty="0" err="1">
                <a:solidFill>
                  <a:srgbClr val="3B3B3B"/>
                </a:solidFill>
              </a:rPr>
              <a:t>veteranos</a:t>
            </a:r>
            <a:r>
              <a:rPr lang="en-US" dirty="0">
                <a:solidFill>
                  <a:srgbClr val="3B3B3B"/>
                </a:solidFill>
              </a:rPr>
              <a:t> y </a:t>
            </a:r>
            <a:r>
              <a:rPr lang="en-US" dirty="0" err="1">
                <a:solidFill>
                  <a:srgbClr val="3B3B3B"/>
                </a:solidFill>
              </a:rPr>
              <a:t>jóvenes</a:t>
            </a:r>
            <a:r>
              <a:rPr lang="en-US" dirty="0">
                <a:solidFill>
                  <a:srgbClr val="3B3B3B"/>
                </a:solidFill>
              </a:rPr>
              <a:t>.</a:t>
            </a:r>
          </a:p>
          <a:p>
            <a:pPr lvl="1"/>
            <a:r>
              <a:rPr lang="es-MX" dirty="0" smtClean="0"/>
              <a:t>Grupo de empleo. </a:t>
            </a:r>
            <a:endParaRPr lang="en-US" dirty="0" smtClean="0"/>
          </a:p>
          <a:p>
            <a:pPr lvl="1"/>
            <a:r>
              <a:rPr lang="es-MX" dirty="0" smtClean="0"/>
              <a:t>Reclutamientos de empleadores</a:t>
            </a:r>
            <a:endParaRPr lang="en-US" dirty="0" smtClean="0"/>
          </a:p>
          <a:p>
            <a:pPr lvl="1"/>
            <a:r>
              <a:rPr lang="en-US" dirty="0" smtClean="0"/>
              <a:t>Entrenamiento </a:t>
            </a:r>
            <a:r>
              <a:rPr lang="en-US" dirty="0" err="1" smtClean="0"/>
              <a:t>laboral</a:t>
            </a:r>
            <a:r>
              <a:rPr lang="en-US" dirty="0" smtClean="0"/>
              <a:t> y </a:t>
            </a:r>
            <a:r>
              <a:rPr lang="en-US" dirty="0" err="1" smtClean="0"/>
              <a:t>otros</a:t>
            </a:r>
            <a:r>
              <a:rPr lang="en-US" dirty="0" smtClean="0"/>
              <a:t> </a:t>
            </a:r>
            <a:r>
              <a:rPr lang="en-US" dirty="0" err="1" smtClean="0"/>
              <a:t>recursos</a:t>
            </a:r>
            <a:r>
              <a:rPr lang="en-US" dirty="0" smtClean="0"/>
              <a:t>. </a:t>
            </a:r>
          </a:p>
          <a:p>
            <a:pPr lvl="0"/>
            <a:r>
              <a:rPr lang="en-US" dirty="0">
                <a:solidFill>
                  <a:srgbClr val="3B3B3B"/>
                </a:solidFill>
              </a:rPr>
              <a:t>CalJOBS</a:t>
            </a:r>
            <a:r>
              <a:rPr lang="en-US" baseline="30000" dirty="0">
                <a:solidFill>
                  <a:srgbClr val="3B3B3B"/>
                </a:solidFill>
              </a:rPr>
              <a:t>SM</a:t>
            </a:r>
            <a:r>
              <a:rPr lang="en-US" dirty="0">
                <a:solidFill>
                  <a:srgbClr val="3B3B3B"/>
                </a:solidFill>
              </a:rPr>
              <a:t>: </a:t>
            </a:r>
            <a:r>
              <a:rPr lang="en-US" b="1" dirty="0">
                <a:solidFill>
                  <a:srgbClr val="3B3B3B"/>
                </a:solidFill>
              </a:rPr>
              <a:t>caljobs.ca.gov</a:t>
            </a:r>
            <a:endParaRPr lang="en-US" b="1" baseline="30000" dirty="0">
              <a:solidFill>
                <a:srgbClr val="3B3B3B"/>
              </a:solidFill>
            </a:endParaRPr>
          </a:p>
          <a:p>
            <a:pPr lvl="1"/>
            <a:r>
              <a:rPr lang="en-US" dirty="0" err="1">
                <a:solidFill>
                  <a:srgbClr val="3B3B3B"/>
                </a:solidFill>
              </a:rPr>
              <a:t>Acceso</a:t>
            </a:r>
            <a:r>
              <a:rPr lang="en-US" dirty="0">
                <a:solidFill>
                  <a:srgbClr val="3B3B3B"/>
                </a:solidFill>
              </a:rPr>
              <a:t> a miles de </a:t>
            </a:r>
            <a:r>
              <a:rPr lang="en-US" dirty="0" err="1">
                <a:solidFill>
                  <a:srgbClr val="3B3B3B"/>
                </a:solidFill>
              </a:rPr>
              <a:t>ofertas</a:t>
            </a:r>
            <a:r>
              <a:rPr lang="en-US" dirty="0">
                <a:solidFill>
                  <a:srgbClr val="3B3B3B"/>
                </a:solidFill>
              </a:rPr>
              <a:t> de </a:t>
            </a:r>
            <a:r>
              <a:rPr lang="en-US" dirty="0" err="1">
                <a:solidFill>
                  <a:srgbClr val="3B3B3B"/>
                </a:solidFill>
              </a:rPr>
              <a:t>trabajo</a:t>
            </a:r>
            <a:r>
              <a:rPr lang="en-US" dirty="0">
                <a:solidFill>
                  <a:srgbClr val="3B3B3B"/>
                </a:solidFill>
              </a:rPr>
              <a:t> </a:t>
            </a:r>
            <a:r>
              <a:rPr lang="en-US" dirty="0" err="1">
                <a:solidFill>
                  <a:srgbClr val="3B3B3B"/>
                </a:solidFill>
              </a:rPr>
              <a:t>en</a:t>
            </a:r>
            <a:r>
              <a:rPr lang="en-US" dirty="0">
                <a:solidFill>
                  <a:srgbClr val="3B3B3B"/>
                </a:solidFill>
              </a:rPr>
              <a:t> </a:t>
            </a:r>
            <a:r>
              <a:rPr lang="en-US" dirty="0" err="1">
                <a:solidFill>
                  <a:srgbClr val="3B3B3B"/>
                </a:solidFill>
              </a:rPr>
              <a:t>todo</a:t>
            </a:r>
            <a:r>
              <a:rPr lang="en-US" dirty="0">
                <a:solidFill>
                  <a:srgbClr val="3B3B3B"/>
                </a:solidFill>
              </a:rPr>
              <a:t> el </a:t>
            </a:r>
            <a:r>
              <a:rPr lang="en-US" dirty="0" err="1">
                <a:solidFill>
                  <a:srgbClr val="3B3B3B"/>
                </a:solidFill>
              </a:rPr>
              <a:t>estado</a:t>
            </a:r>
            <a:r>
              <a:rPr lang="en-US" dirty="0">
                <a:solidFill>
                  <a:srgbClr val="3B3B3B"/>
                </a:solidFill>
              </a:rPr>
              <a:t>.</a:t>
            </a:r>
          </a:p>
          <a:p>
            <a:pPr lvl="1"/>
            <a:r>
              <a:rPr lang="en-US" dirty="0" err="1">
                <a:solidFill>
                  <a:srgbClr val="3B3B3B"/>
                </a:solidFill>
              </a:rPr>
              <a:t>Acceso</a:t>
            </a:r>
            <a:r>
              <a:rPr lang="en-US" dirty="0">
                <a:solidFill>
                  <a:srgbClr val="3B3B3B"/>
                </a:solidFill>
              </a:rPr>
              <a:t> las 24 horas del </a:t>
            </a:r>
            <a:r>
              <a:rPr lang="en-US" dirty="0" err="1">
                <a:solidFill>
                  <a:srgbClr val="3B3B3B"/>
                </a:solidFill>
              </a:rPr>
              <a:t>día</a:t>
            </a:r>
            <a:r>
              <a:rPr lang="en-US" dirty="0">
                <a:solidFill>
                  <a:srgbClr val="3B3B3B"/>
                </a:solidFill>
              </a:rPr>
              <a:t>, </a:t>
            </a:r>
            <a:r>
              <a:rPr lang="en-US" dirty="0" err="1">
                <a:solidFill>
                  <a:srgbClr val="3B3B3B"/>
                </a:solidFill>
              </a:rPr>
              <a:t>los</a:t>
            </a:r>
            <a:r>
              <a:rPr lang="en-US" dirty="0">
                <a:solidFill>
                  <a:srgbClr val="3B3B3B"/>
                </a:solidFill>
              </a:rPr>
              <a:t> 7 </a:t>
            </a:r>
            <a:r>
              <a:rPr lang="en-US" dirty="0" err="1">
                <a:solidFill>
                  <a:srgbClr val="3B3B3B"/>
                </a:solidFill>
              </a:rPr>
              <a:t>días</a:t>
            </a:r>
            <a:r>
              <a:rPr lang="en-US" dirty="0">
                <a:solidFill>
                  <a:srgbClr val="3B3B3B"/>
                </a:solidFill>
              </a:rPr>
              <a:t> de la </a:t>
            </a:r>
            <a:r>
              <a:rPr lang="en-US" dirty="0" err="1">
                <a:solidFill>
                  <a:srgbClr val="3B3B3B"/>
                </a:solidFill>
              </a:rPr>
              <a:t>semana</a:t>
            </a:r>
            <a:r>
              <a:rPr lang="en-US" dirty="0">
                <a:solidFill>
                  <a:srgbClr val="3B3B3B"/>
                </a:solidFill>
              </a:rPr>
              <a:t>.</a:t>
            </a:r>
          </a:p>
          <a:p>
            <a:pPr lvl="1"/>
            <a:r>
              <a:rPr lang="en-US" dirty="0" err="1">
                <a:solidFill>
                  <a:srgbClr val="3B3B3B"/>
                </a:solidFill>
              </a:rPr>
              <a:t>Servicio</a:t>
            </a:r>
            <a:r>
              <a:rPr lang="en-US" dirty="0">
                <a:solidFill>
                  <a:srgbClr val="3B3B3B"/>
                </a:solidFill>
              </a:rPr>
              <a:t> sin </a:t>
            </a:r>
            <a:r>
              <a:rPr lang="en-US" dirty="0" err="1">
                <a:solidFill>
                  <a:srgbClr val="3B3B3B"/>
                </a:solidFill>
              </a:rPr>
              <a:t>costo</a:t>
            </a:r>
            <a:r>
              <a:rPr lang="en-US" dirty="0">
                <a:solidFill>
                  <a:srgbClr val="3B3B3B"/>
                </a:solidFill>
              </a:rPr>
              <a:t>.</a:t>
            </a:r>
          </a:p>
          <a:p>
            <a:pPr marL="457200" lvl="1" indent="0">
              <a:buNone/>
            </a:pPr>
            <a:endParaRPr lang="en-US" dirty="0" smtClean="0"/>
          </a:p>
          <a:p>
            <a:endParaRPr lang="en-US" dirty="0"/>
          </a:p>
          <a:p>
            <a:endParaRPr lang="en-US" dirty="0"/>
          </a:p>
        </p:txBody>
      </p:sp>
    </p:spTree>
    <p:extLst>
      <p:ext uri="{BB962C8B-B14F-4D97-AF65-F5344CB8AC3E}">
        <p14:creationId xmlns:p14="http://schemas.microsoft.com/office/powerpoint/2010/main" val="323806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13545"/>
            <a:ext cx="10515600" cy="498598"/>
          </a:xfrm>
        </p:spPr>
        <p:txBody>
          <a:bodyPr/>
          <a:lstStyle/>
          <a:p>
            <a:r>
              <a:rPr lang="en-US" dirty="0"/>
              <a:t>c</a:t>
            </a:r>
            <a:r>
              <a:rPr lang="en-US" dirty="0" smtClean="0"/>
              <a:t>areeronestop.org</a:t>
            </a:r>
            <a:endParaRPr lang="en-US" dirty="0"/>
          </a:p>
        </p:txBody>
      </p:sp>
      <p:pic>
        <p:nvPicPr>
          <p:cNvPr id="2" name="Picture 1"/>
          <p:cNvPicPr>
            <a:picLocks noChangeAspect="1"/>
          </p:cNvPicPr>
          <p:nvPr/>
        </p:nvPicPr>
        <p:blipFill>
          <a:blip r:embed="rId3"/>
          <a:stretch>
            <a:fillRect/>
          </a:stretch>
        </p:blipFill>
        <p:spPr>
          <a:xfrm>
            <a:off x="419100" y="947570"/>
            <a:ext cx="11353800" cy="5910430"/>
          </a:xfrm>
          <a:prstGeom prst="rect">
            <a:avLst/>
          </a:prstGeom>
        </p:spPr>
      </p:pic>
    </p:spTree>
    <p:extLst>
      <p:ext uri="{BB962C8B-B14F-4D97-AF65-F5344CB8AC3E}">
        <p14:creationId xmlns:p14="http://schemas.microsoft.com/office/powerpoint/2010/main" val="154717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419" dirty="0" smtClean="0"/>
              <a:t>Propósito</a:t>
            </a:r>
            <a:endParaRPr lang="en-US" dirty="0"/>
          </a:p>
        </p:txBody>
      </p:sp>
      <p:sp>
        <p:nvSpPr>
          <p:cNvPr id="3" name="Text Placeholder 2"/>
          <p:cNvSpPr>
            <a:spLocks noGrp="1"/>
          </p:cNvSpPr>
          <p:nvPr>
            <p:ph type="body" sz="quarter" idx="10"/>
          </p:nvPr>
        </p:nvSpPr>
        <p:spPr/>
        <p:txBody>
          <a:bodyPr>
            <a:normAutofit/>
          </a:bodyPr>
          <a:lstStyle/>
          <a:p>
            <a:endParaRPr lang="en-US" dirty="0" smtClean="0"/>
          </a:p>
          <a:p>
            <a:r>
              <a:rPr lang="en-US" dirty="0" err="1" smtClean="0"/>
              <a:t>Proporcionar</a:t>
            </a:r>
            <a:r>
              <a:rPr lang="en-US" dirty="0" smtClean="0"/>
              <a:t> </a:t>
            </a:r>
            <a:r>
              <a:rPr lang="en-US" dirty="0" err="1" smtClean="0"/>
              <a:t>información</a:t>
            </a:r>
            <a:r>
              <a:rPr lang="en-US" dirty="0" smtClean="0"/>
              <a:t> </a:t>
            </a:r>
            <a:r>
              <a:rPr lang="en-US" dirty="0" err="1" smtClean="0"/>
              <a:t>sobre</a:t>
            </a:r>
            <a:r>
              <a:rPr lang="en-US" dirty="0" smtClean="0"/>
              <a:t> </a:t>
            </a:r>
            <a:r>
              <a:rPr lang="en-US" dirty="0" err="1" smtClean="0"/>
              <a:t>los</a:t>
            </a:r>
            <a:r>
              <a:rPr lang="en-US" dirty="0" smtClean="0"/>
              <a:t> </a:t>
            </a:r>
            <a:r>
              <a:rPr lang="en-US" dirty="0" err="1" smtClean="0"/>
              <a:t>beneficios</a:t>
            </a:r>
            <a:r>
              <a:rPr lang="en-US" dirty="0" smtClean="0"/>
              <a:t> y </a:t>
            </a:r>
            <a:r>
              <a:rPr lang="en-US" dirty="0" err="1" smtClean="0"/>
              <a:t>programas</a:t>
            </a:r>
            <a:r>
              <a:rPr lang="en-US" dirty="0" smtClean="0"/>
              <a:t> del </a:t>
            </a:r>
            <a:r>
              <a:rPr lang="en-US" dirty="0" err="1" smtClean="0"/>
              <a:t>Seguro</a:t>
            </a:r>
            <a:r>
              <a:rPr lang="en-US" dirty="0" smtClean="0"/>
              <a:t> de </a:t>
            </a:r>
            <a:r>
              <a:rPr lang="en-US" dirty="0" err="1" smtClean="0"/>
              <a:t>Desempleo</a:t>
            </a:r>
            <a:r>
              <a:rPr lang="en-US" dirty="0" smtClean="0"/>
              <a:t>. </a:t>
            </a:r>
          </a:p>
          <a:p>
            <a:endParaRPr lang="en-US" dirty="0"/>
          </a:p>
          <a:p>
            <a:r>
              <a:rPr lang="es-MX" dirty="0" smtClean="0"/>
              <a:t>Hablar sobre los programas de asistencia para el empleo y entrenamiento laboral. </a:t>
            </a:r>
            <a:endParaRPr lang="en-US" dirty="0" smtClean="0"/>
          </a:p>
          <a:p>
            <a:endParaRPr lang="en-US" dirty="0"/>
          </a:p>
          <a:p>
            <a:r>
              <a:rPr lang="en-US" dirty="0" err="1" smtClean="0"/>
              <a:t>Conectarlo</a:t>
            </a:r>
            <a:r>
              <a:rPr lang="en-US" dirty="0" smtClean="0"/>
              <a:t> con </a:t>
            </a:r>
            <a:r>
              <a:rPr lang="en-US" dirty="0" err="1" smtClean="0"/>
              <a:t>otros</a:t>
            </a:r>
            <a:r>
              <a:rPr lang="en-US" dirty="0" smtClean="0"/>
              <a:t> </a:t>
            </a:r>
            <a:r>
              <a:rPr lang="en-US" dirty="0" err="1" smtClean="0"/>
              <a:t>recursos</a:t>
            </a:r>
            <a:r>
              <a:rPr lang="en-US" dirty="0" smtClean="0"/>
              <a:t> </a:t>
            </a:r>
            <a:r>
              <a:rPr lang="en-US" dirty="0" err="1" smtClean="0"/>
              <a:t>federales</a:t>
            </a:r>
            <a:r>
              <a:rPr lang="en-US" dirty="0" smtClean="0"/>
              <a:t>, </a:t>
            </a:r>
            <a:r>
              <a:rPr lang="en-US" dirty="0" err="1" smtClean="0"/>
              <a:t>estatales</a:t>
            </a:r>
            <a:r>
              <a:rPr lang="en-US" dirty="0" smtClean="0"/>
              <a:t> y locales. </a:t>
            </a:r>
            <a:endParaRPr lang="en-US" dirty="0"/>
          </a:p>
          <a:p>
            <a:endParaRPr lang="en-US" dirty="0"/>
          </a:p>
        </p:txBody>
      </p:sp>
    </p:spTree>
    <p:extLst>
      <p:ext uri="{BB962C8B-B14F-4D97-AF65-F5344CB8AC3E}">
        <p14:creationId xmlns:p14="http://schemas.microsoft.com/office/powerpoint/2010/main" val="919985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B3B3B">
                    <a:lumMod val="50000"/>
                  </a:srgbClr>
                </a:solidFill>
              </a:rPr>
              <a:t>División de Información del Mercado </a:t>
            </a:r>
            <a:r>
              <a:rPr lang="en-US" dirty="0" err="1">
                <a:solidFill>
                  <a:srgbClr val="3B3B3B">
                    <a:lumMod val="50000"/>
                  </a:srgbClr>
                </a:solidFill>
              </a:rPr>
              <a:t>Laboral</a:t>
            </a:r>
            <a:r>
              <a:rPr lang="en-US" dirty="0">
                <a:solidFill>
                  <a:srgbClr val="3B3B3B">
                    <a:lumMod val="50000"/>
                  </a:srgbClr>
                </a:solidFill>
              </a:rPr>
              <a:t> (LMID)</a:t>
            </a:r>
            <a:endParaRPr lang="en-US" dirty="0">
              <a:solidFill>
                <a:schemeClr val="tx1"/>
              </a:solidFill>
            </a:endParaRPr>
          </a:p>
        </p:txBody>
      </p:sp>
      <p:sp>
        <p:nvSpPr>
          <p:cNvPr id="3" name="Text Placeholder 2"/>
          <p:cNvSpPr>
            <a:spLocks noGrp="1"/>
          </p:cNvSpPr>
          <p:nvPr>
            <p:ph type="body" sz="quarter" idx="10"/>
          </p:nvPr>
        </p:nvSpPr>
        <p:spPr/>
        <p:txBody>
          <a:bodyPr>
            <a:normAutofit/>
          </a:bodyPr>
          <a:lstStyle/>
          <a:p>
            <a:pPr lvl="0"/>
            <a:r>
              <a:rPr lang="es-MX" dirty="0"/>
              <a:t>La LMID regularmente recopila, analiza, y publica información acerca del mercado laboral de California. Además proporciona información sobre desarrollo económico y planificación.</a:t>
            </a:r>
            <a:endParaRPr lang="en-US" dirty="0"/>
          </a:p>
          <a:p>
            <a:pPr lvl="0"/>
            <a:r>
              <a:rPr lang="en-US" dirty="0" err="1"/>
              <a:t>Tipos</a:t>
            </a:r>
            <a:r>
              <a:rPr lang="en-US" dirty="0"/>
              <a:t> de </a:t>
            </a:r>
            <a:r>
              <a:rPr lang="en-US" dirty="0" err="1"/>
              <a:t>información</a:t>
            </a:r>
            <a:r>
              <a:rPr lang="en-US" dirty="0"/>
              <a:t> </a:t>
            </a:r>
            <a:r>
              <a:rPr lang="en-US" dirty="0" err="1"/>
              <a:t>disponibles</a:t>
            </a:r>
            <a:r>
              <a:rPr lang="en-US" dirty="0"/>
              <a:t>:</a:t>
            </a:r>
          </a:p>
          <a:p>
            <a:pPr lvl="1"/>
            <a:r>
              <a:rPr lang="es-ES_tradnl" dirty="0"/>
              <a:t>Perfiles ocupacionales y comparación de ocupaciones.</a:t>
            </a:r>
            <a:endParaRPr lang="en-US" dirty="0"/>
          </a:p>
          <a:p>
            <a:pPr lvl="1"/>
            <a:r>
              <a:rPr lang="es-ES_tradnl" dirty="0"/>
              <a:t>Proyecciones de empleo por ocupaciones e industrias por condado.</a:t>
            </a:r>
            <a:endParaRPr lang="en-US" dirty="0"/>
          </a:p>
          <a:p>
            <a:pPr lvl="1"/>
            <a:r>
              <a:rPr lang="es-ES_tradnl" dirty="0"/>
              <a:t>Crecimiento y disminución de las industrias en todos los condados de California.</a:t>
            </a:r>
            <a:endParaRPr lang="en-US" dirty="0"/>
          </a:p>
          <a:p>
            <a:pPr lvl="0"/>
            <a:r>
              <a:rPr lang="es-ES_tradnl" dirty="0"/>
              <a:t>Puede encontrar información adicional en el sitio web del EDD: </a:t>
            </a:r>
            <a:r>
              <a:rPr lang="es-ES_tradnl" b="1" dirty="0" smtClean="0"/>
              <a:t>labormarketinfo.edd.ca.gov</a:t>
            </a:r>
            <a:endParaRPr lang="en-US" dirty="0"/>
          </a:p>
        </p:txBody>
      </p:sp>
    </p:spTree>
    <p:extLst>
      <p:ext uri="{BB962C8B-B14F-4D97-AF65-F5344CB8AC3E}">
        <p14:creationId xmlns:p14="http://schemas.microsoft.com/office/powerpoint/2010/main" val="798876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B3B3B">
                    <a:lumMod val="50000"/>
                  </a:srgbClr>
                </a:solidFill>
              </a:rPr>
              <a:t>Programa del </a:t>
            </a:r>
            <a:r>
              <a:rPr lang="en-US" dirty="0" err="1">
                <a:solidFill>
                  <a:srgbClr val="3B3B3B">
                    <a:lumMod val="50000"/>
                  </a:srgbClr>
                </a:solidFill>
              </a:rPr>
              <a:t>Seguro</a:t>
            </a:r>
            <a:r>
              <a:rPr lang="en-US" dirty="0">
                <a:solidFill>
                  <a:srgbClr val="3B3B3B">
                    <a:lumMod val="50000"/>
                  </a:srgbClr>
                </a:solidFill>
              </a:rPr>
              <a:t> </a:t>
            </a:r>
            <a:r>
              <a:rPr lang="en-US" dirty="0" err="1">
                <a:solidFill>
                  <a:srgbClr val="3B3B3B">
                    <a:lumMod val="50000"/>
                  </a:srgbClr>
                </a:solidFill>
              </a:rPr>
              <a:t>Estatal</a:t>
            </a:r>
            <a:r>
              <a:rPr lang="en-US" dirty="0">
                <a:solidFill>
                  <a:srgbClr val="3B3B3B">
                    <a:lumMod val="50000"/>
                  </a:srgbClr>
                </a:solidFill>
              </a:rPr>
              <a:t> de </a:t>
            </a:r>
            <a:r>
              <a:rPr lang="en-US" dirty="0" err="1">
                <a:solidFill>
                  <a:srgbClr val="3B3B3B">
                    <a:lumMod val="50000"/>
                  </a:srgbClr>
                </a:solidFill>
              </a:rPr>
              <a:t>Incapacidad</a:t>
            </a:r>
            <a:r>
              <a:rPr lang="en-US" dirty="0">
                <a:solidFill>
                  <a:srgbClr val="3B3B3B">
                    <a:lumMod val="50000"/>
                  </a:srgbClr>
                </a:solidFill>
              </a:rPr>
              <a:t> </a:t>
            </a:r>
            <a:endParaRPr lang="en-US" dirty="0"/>
          </a:p>
        </p:txBody>
      </p:sp>
      <p:sp>
        <p:nvSpPr>
          <p:cNvPr id="3" name="Text Placeholder 2"/>
          <p:cNvSpPr>
            <a:spLocks noGrp="1"/>
          </p:cNvSpPr>
          <p:nvPr>
            <p:ph type="body" sz="quarter" idx="10"/>
          </p:nvPr>
        </p:nvSpPr>
        <p:spPr/>
        <p:txBody>
          <a:bodyPr/>
          <a:lstStyle/>
          <a:p>
            <a:pPr lvl="0"/>
            <a:r>
              <a:rPr lang="es-ES_tradnl" dirty="0"/>
              <a:t>El Seguro de Incapacidad (DI) reemplaza una parte de los sueldos para los trabajadores elegibles de California. </a:t>
            </a:r>
            <a:endParaRPr lang="en-US" dirty="0"/>
          </a:p>
          <a:p>
            <a:pPr lvl="0"/>
            <a:r>
              <a:rPr lang="en-US" dirty="0" err="1"/>
              <a:t>Permiso</a:t>
            </a:r>
            <a:r>
              <a:rPr lang="en-US" dirty="0"/>
              <a:t> Familiar </a:t>
            </a:r>
            <a:r>
              <a:rPr lang="en-US" dirty="0" err="1"/>
              <a:t>Pagado</a:t>
            </a:r>
            <a:r>
              <a:rPr lang="en-US" dirty="0"/>
              <a:t>. </a:t>
            </a:r>
          </a:p>
          <a:p>
            <a:pPr lvl="0"/>
            <a:r>
              <a:rPr lang="es-ES_tradnl" dirty="0"/>
              <a:t>No puede recibir beneficios de DI y UI al mismo tiempo. </a:t>
            </a:r>
            <a:endParaRPr lang="en-US" dirty="0"/>
          </a:p>
          <a:p>
            <a:pPr lvl="0"/>
            <a:r>
              <a:rPr lang="es-ES_tradnl" dirty="0"/>
              <a:t>Puede encontrar información adicional en el sitio web del EDD: </a:t>
            </a:r>
            <a:r>
              <a:rPr lang="es-ES_tradnl" b="1" dirty="0" smtClean="0"/>
              <a:t>edd.ca.gov/</a:t>
            </a:r>
            <a:r>
              <a:rPr lang="es-ES_tradnl" b="1" dirty="0" err="1" smtClean="0"/>
              <a:t>disability</a:t>
            </a:r>
            <a:endParaRPr lang="en-US" dirty="0"/>
          </a:p>
        </p:txBody>
      </p:sp>
    </p:spTree>
    <p:extLst>
      <p:ext uri="{BB962C8B-B14F-4D97-AF65-F5344CB8AC3E}">
        <p14:creationId xmlns:p14="http://schemas.microsoft.com/office/powerpoint/2010/main" val="1743391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Covered California</a:t>
            </a:r>
            <a:endParaRPr lang="en-US" dirty="0"/>
          </a:p>
        </p:txBody>
      </p:sp>
      <p:sp>
        <p:nvSpPr>
          <p:cNvPr id="3" name="Text Placeholder 2"/>
          <p:cNvSpPr>
            <a:spLocks noGrp="1"/>
          </p:cNvSpPr>
          <p:nvPr>
            <p:ph type="body" sz="quarter" idx="10"/>
          </p:nvPr>
        </p:nvSpPr>
        <p:spPr/>
        <p:txBody>
          <a:bodyPr>
            <a:normAutofit/>
          </a:bodyPr>
          <a:lstStyle/>
          <a:p>
            <a:r>
              <a:rPr lang="en-US" dirty="0" err="1" smtClean="0"/>
              <a:t>Servicio</a:t>
            </a:r>
            <a:r>
              <a:rPr lang="en-US" dirty="0" smtClean="0"/>
              <a:t> </a:t>
            </a:r>
            <a:r>
              <a:rPr lang="en-US" dirty="0" err="1" smtClean="0"/>
              <a:t>gratuito</a:t>
            </a:r>
            <a:r>
              <a:rPr lang="en-US" dirty="0" smtClean="0"/>
              <a:t> que </a:t>
            </a:r>
            <a:r>
              <a:rPr lang="en-US" dirty="0" err="1" smtClean="0"/>
              <a:t>conecta</a:t>
            </a:r>
            <a:r>
              <a:rPr lang="en-US" dirty="0" smtClean="0"/>
              <a:t> a </a:t>
            </a:r>
            <a:r>
              <a:rPr lang="en-US" dirty="0" err="1" smtClean="0"/>
              <a:t>los</a:t>
            </a:r>
            <a:r>
              <a:rPr lang="en-US" dirty="0" smtClean="0"/>
              <a:t> </a:t>
            </a:r>
            <a:r>
              <a:rPr lang="en-US" dirty="0" err="1"/>
              <a:t>c</a:t>
            </a:r>
            <a:r>
              <a:rPr lang="en-US" dirty="0" err="1" smtClean="0"/>
              <a:t>alifornianos</a:t>
            </a:r>
            <a:r>
              <a:rPr lang="en-US" dirty="0" smtClean="0"/>
              <a:t> con un </a:t>
            </a:r>
            <a:r>
              <a:rPr lang="en-US" dirty="0" err="1" smtClean="0"/>
              <a:t>seguro</a:t>
            </a:r>
            <a:r>
              <a:rPr lang="en-US" dirty="0" smtClean="0"/>
              <a:t> de </a:t>
            </a:r>
            <a:r>
              <a:rPr lang="en-US" dirty="0" err="1" smtClean="0"/>
              <a:t>salud</a:t>
            </a:r>
            <a:r>
              <a:rPr lang="en-US" dirty="0" smtClean="0"/>
              <a:t> </a:t>
            </a:r>
            <a:r>
              <a:rPr lang="en-US" dirty="0" err="1" smtClean="0"/>
              <a:t>reconocido</a:t>
            </a:r>
            <a:r>
              <a:rPr lang="en-US" dirty="0" smtClean="0"/>
              <a:t>. </a:t>
            </a:r>
          </a:p>
          <a:p>
            <a:pPr lvl="0"/>
            <a:r>
              <a:rPr lang="en-US" dirty="0">
                <a:solidFill>
                  <a:srgbClr val="3B3B3B"/>
                </a:solidFill>
              </a:rPr>
              <a:t>Ayuda </a:t>
            </a:r>
            <a:r>
              <a:rPr lang="en-US" dirty="0" err="1">
                <a:solidFill>
                  <a:srgbClr val="3B3B3B"/>
                </a:solidFill>
              </a:rPr>
              <a:t>financiera</a:t>
            </a:r>
            <a:r>
              <a:rPr lang="en-US" dirty="0">
                <a:solidFill>
                  <a:srgbClr val="3B3B3B"/>
                </a:solidFill>
              </a:rPr>
              <a:t> </a:t>
            </a:r>
            <a:r>
              <a:rPr lang="en-US" dirty="0" err="1">
                <a:solidFill>
                  <a:srgbClr val="3B3B3B"/>
                </a:solidFill>
              </a:rPr>
              <a:t>cuando</a:t>
            </a:r>
            <a:r>
              <a:rPr lang="en-US" dirty="0">
                <a:solidFill>
                  <a:srgbClr val="3B3B3B"/>
                </a:solidFill>
              </a:rPr>
              <a:t> </a:t>
            </a:r>
            <a:r>
              <a:rPr lang="en-US" dirty="0" err="1">
                <a:solidFill>
                  <a:srgbClr val="3B3B3B"/>
                </a:solidFill>
              </a:rPr>
              <a:t>usted</a:t>
            </a:r>
            <a:r>
              <a:rPr lang="en-US" dirty="0">
                <a:solidFill>
                  <a:srgbClr val="3B3B3B"/>
                </a:solidFill>
              </a:rPr>
              <a:t> </a:t>
            </a:r>
            <a:r>
              <a:rPr lang="en-US" dirty="0" err="1">
                <a:solidFill>
                  <a:srgbClr val="3B3B3B"/>
                </a:solidFill>
              </a:rPr>
              <a:t>compra</a:t>
            </a:r>
            <a:r>
              <a:rPr lang="en-US" dirty="0">
                <a:solidFill>
                  <a:srgbClr val="3B3B3B"/>
                </a:solidFill>
              </a:rPr>
              <a:t> un </a:t>
            </a:r>
            <a:r>
              <a:rPr lang="en-US" dirty="0" err="1">
                <a:solidFill>
                  <a:srgbClr val="3B3B3B"/>
                </a:solidFill>
              </a:rPr>
              <a:t>seguro</a:t>
            </a:r>
            <a:r>
              <a:rPr lang="en-US" dirty="0">
                <a:solidFill>
                  <a:srgbClr val="3B3B3B"/>
                </a:solidFill>
              </a:rPr>
              <a:t> de </a:t>
            </a:r>
            <a:r>
              <a:rPr lang="en-US" dirty="0" err="1">
                <a:solidFill>
                  <a:srgbClr val="3B3B3B"/>
                </a:solidFill>
              </a:rPr>
              <a:t>salud</a:t>
            </a:r>
            <a:r>
              <a:rPr lang="en-US" dirty="0">
                <a:solidFill>
                  <a:srgbClr val="3B3B3B"/>
                </a:solidFill>
              </a:rPr>
              <a:t> de </a:t>
            </a:r>
            <a:r>
              <a:rPr lang="en-US" dirty="0" err="1">
                <a:solidFill>
                  <a:srgbClr val="3B3B3B"/>
                </a:solidFill>
              </a:rPr>
              <a:t>compañías</a:t>
            </a:r>
            <a:r>
              <a:rPr lang="en-US" dirty="0">
                <a:solidFill>
                  <a:srgbClr val="3B3B3B"/>
                </a:solidFill>
              </a:rPr>
              <a:t> </a:t>
            </a:r>
            <a:r>
              <a:rPr lang="en-US" dirty="0" err="1">
                <a:solidFill>
                  <a:srgbClr val="3B3B3B"/>
                </a:solidFill>
              </a:rPr>
              <a:t>reconocidas</a:t>
            </a:r>
            <a:r>
              <a:rPr lang="en-US" dirty="0">
                <a:solidFill>
                  <a:srgbClr val="3B3B3B"/>
                </a:solidFill>
              </a:rPr>
              <a:t>. </a:t>
            </a:r>
          </a:p>
          <a:p>
            <a:pPr>
              <a:lnSpc>
                <a:spcPct val="114000"/>
              </a:lnSpc>
              <a:spcBef>
                <a:spcPts val="0"/>
              </a:spcBef>
              <a:spcAft>
                <a:spcPts val="0"/>
              </a:spcAft>
            </a:pPr>
            <a:r>
              <a:rPr lang="en-US" dirty="0" smtClean="0">
                <a:latin typeface="Calibri" panose="020F0502020204030204" pitchFamily="34" charset="0"/>
                <a:cs typeface="Calibri" panose="020F0502020204030204" pitchFamily="34" charset="0"/>
              </a:rPr>
              <a:t>Puede </a:t>
            </a:r>
            <a:r>
              <a:rPr lang="en-US" dirty="0" err="1" smtClean="0">
                <a:latin typeface="Calibri" panose="020F0502020204030204" pitchFamily="34" charset="0"/>
                <a:cs typeface="Calibri" panose="020F0502020204030204" pitchFamily="34" charset="0"/>
              </a:rPr>
              <a:t>ser</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elegible</a:t>
            </a:r>
            <a:r>
              <a:rPr lang="en-US" dirty="0" smtClean="0">
                <a:latin typeface="Calibri" panose="020F0502020204030204" pitchFamily="34" charset="0"/>
                <a:cs typeface="Calibri" panose="020F0502020204030204" pitchFamily="34" charset="0"/>
              </a:rPr>
              <a:t> para un </a:t>
            </a:r>
            <a:r>
              <a:rPr lang="en-US" dirty="0" err="1" smtClean="0">
                <a:latin typeface="Calibri" panose="020F0502020204030204" pitchFamily="34" charset="0"/>
                <a:cs typeface="Calibri" panose="020F0502020204030204" pitchFamily="34" charset="0"/>
              </a:rPr>
              <a:t>descuento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en</a:t>
            </a:r>
            <a:r>
              <a:rPr lang="en-US" dirty="0" smtClean="0">
                <a:latin typeface="Calibri" panose="020F0502020204030204" pitchFamily="34" charset="0"/>
                <a:cs typeface="Calibri" panose="020F0502020204030204" pitchFamily="34" charset="0"/>
              </a:rPr>
              <a:t> un plan de </a:t>
            </a:r>
            <a:r>
              <a:rPr lang="en-US" dirty="0" err="1" smtClean="0">
                <a:latin typeface="Calibri" panose="020F0502020204030204" pitchFamily="34" charset="0"/>
                <a:cs typeface="Calibri" panose="020F0502020204030204" pitchFamily="34" charset="0"/>
              </a:rPr>
              <a:t>salud</a:t>
            </a:r>
            <a:r>
              <a:rPr lang="en-US" dirty="0" smtClean="0">
                <a:latin typeface="Calibri" panose="020F0502020204030204" pitchFamily="34" charset="0"/>
                <a:cs typeface="Calibri" panose="020F0502020204030204" pitchFamily="34" charset="0"/>
              </a:rPr>
              <a:t> u </a:t>
            </a:r>
            <a:r>
              <a:rPr lang="en-US" dirty="0" err="1" smtClean="0">
                <a:latin typeface="Calibri" panose="020F0502020204030204" pitchFamily="34" charset="0"/>
                <a:cs typeface="Calibri" panose="020F0502020204030204" pitchFamily="34" charset="0"/>
              </a:rPr>
              <a:t>obtener</a:t>
            </a:r>
            <a:r>
              <a:rPr lang="en-US" dirty="0" smtClean="0">
                <a:latin typeface="Calibri" panose="020F0502020204030204" pitchFamily="34" charset="0"/>
                <a:cs typeface="Calibri" panose="020F0502020204030204" pitchFamily="34" charset="0"/>
              </a:rPr>
              <a:t> un </a:t>
            </a:r>
            <a:r>
              <a:rPr lang="en-US" dirty="0" err="1" smtClean="0">
                <a:latin typeface="Calibri" panose="020F0502020204030204" pitchFamily="34" charset="0"/>
                <a:cs typeface="Calibri" panose="020F0502020204030204" pitchFamily="34" charset="0"/>
              </a:rPr>
              <a:t>seguro</a:t>
            </a:r>
            <a:r>
              <a:rPr lang="en-US" dirty="0" smtClean="0">
                <a:latin typeface="Calibri" panose="020F0502020204030204" pitchFamily="34" charset="0"/>
                <a:cs typeface="Calibri" panose="020F0502020204030204" pitchFamily="34" charset="0"/>
              </a:rPr>
              <a:t> a </a:t>
            </a:r>
            <a:r>
              <a:rPr lang="en-US" dirty="0" err="1" smtClean="0">
                <a:latin typeface="Calibri" panose="020F0502020204030204" pitchFamily="34" charset="0"/>
                <a:cs typeface="Calibri" panose="020F0502020204030204" pitchFamily="34" charset="0"/>
              </a:rPr>
              <a:t>través</a:t>
            </a:r>
            <a:r>
              <a:rPr lang="en-US" dirty="0" smtClean="0">
                <a:latin typeface="Calibri" panose="020F0502020204030204" pitchFamily="34" charset="0"/>
                <a:cs typeface="Calibri" panose="020F0502020204030204" pitchFamily="34" charset="0"/>
              </a:rPr>
              <a:t> de </a:t>
            </a:r>
            <a:r>
              <a:rPr lang="en-US" dirty="0" err="1" smtClean="0">
                <a:latin typeface="Calibri" panose="020F0502020204030204" pitchFamily="34" charset="0"/>
                <a:cs typeface="Calibri" panose="020F0502020204030204" pitchFamily="34" charset="0"/>
              </a:rPr>
              <a:t>Medi</a:t>
            </a:r>
            <a:r>
              <a:rPr lang="en-US" dirty="0" smtClean="0">
                <a:latin typeface="Calibri" panose="020F0502020204030204" pitchFamily="34" charset="0"/>
                <a:cs typeface="Calibri" panose="020F0502020204030204" pitchFamily="34" charset="0"/>
              </a:rPr>
              <a:t>-Cal. </a:t>
            </a:r>
            <a:endParaRPr lang="en-US" dirty="0">
              <a:latin typeface="Calibri" panose="020F0502020204030204" pitchFamily="34" charset="0"/>
              <a:cs typeface="Calibri" panose="020F0502020204030204" pitchFamily="34" charset="0"/>
            </a:endParaRPr>
          </a:p>
          <a:p>
            <a:pPr>
              <a:lnSpc>
                <a:spcPct val="114000"/>
              </a:lnSpc>
              <a:spcBef>
                <a:spcPts val="0"/>
              </a:spcBef>
              <a:spcAft>
                <a:spcPts val="0"/>
              </a:spcAft>
            </a:pPr>
            <a:r>
              <a:rPr lang="en-US" dirty="0" smtClean="0">
                <a:solidFill>
                  <a:srgbClr val="3B3B3B"/>
                </a:solidFill>
              </a:rPr>
              <a:t>Puede </a:t>
            </a:r>
            <a:r>
              <a:rPr lang="en-US" dirty="0" err="1">
                <a:solidFill>
                  <a:srgbClr val="3B3B3B"/>
                </a:solidFill>
              </a:rPr>
              <a:t>encontrar</a:t>
            </a:r>
            <a:r>
              <a:rPr lang="en-US" dirty="0">
                <a:solidFill>
                  <a:srgbClr val="3B3B3B"/>
                </a:solidFill>
              </a:rPr>
              <a:t> </a:t>
            </a:r>
            <a:r>
              <a:rPr lang="en-US" dirty="0" err="1">
                <a:solidFill>
                  <a:srgbClr val="3B3B3B"/>
                </a:solidFill>
              </a:rPr>
              <a:t>información</a:t>
            </a:r>
            <a:r>
              <a:rPr lang="en-US" dirty="0">
                <a:solidFill>
                  <a:srgbClr val="3B3B3B"/>
                </a:solidFill>
              </a:rPr>
              <a:t> </a:t>
            </a:r>
            <a:r>
              <a:rPr lang="en-US" dirty="0" err="1" smtClean="0">
                <a:solidFill>
                  <a:srgbClr val="3B3B3B"/>
                </a:solidFill>
              </a:rPr>
              <a:t>adicional</a:t>
            </a:r>
            <a:r>
              <a:rPr lang="en-US" dirty="0" smtClean="0">
                <a:solidFill>
                  <a:srgbClr val="3B3B3B"/>
                </a:solidFill>
              </a:rPr>
              <a:t> </a:t>
            </a:r>
            <a:r>
              <a:rPr lang="en-US" dirty="0" err="1" smtClean="0">
                <a:solidFill>
                  <a:srgbClr val="3B3B3B"/>
                </a:solidFill>
              </a:rPr>
              <a:t>en</a:t>
            </a:r>
            <a:r>
              <a:rPr lang="en-US" dirty="0" smtClean="0">
                <a:solidFill>
                  <a:srgbClr val="3B3B3B"/>
                </a:solidFill>
              </a:rPr>
              <a:t> el </a:t>
            </a:r>
            <a:r>
              <a:rPr lang="en-US" dirty="0" err="1" smtClean="0">
                <a:solidFill>
                  <a:srgbClr val="3B3B3B"/>
                </a:solidFill>
              </a:rPr>
              <a:t>sitio</a:t>
            </a:r>
            <a:r>
              <a:rPr lang="en-US" dirty="0" smtClean="0">
                <a:solidFill>
                  <a:srgbClr val="3B3B3B"/>
                </a:solidFill>
              </a:rPr>
              <a:t> web:</a:t>
            </a:r>
            <a:r>
              <a:rPr lang="en-US" dirty="0" smtClean="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coveredca.com</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0412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3112"/>
            <a:ext cx="10515600" cy="498598"/>
          </a:xfrm>
        </p:spPr>
        <p:txBody>
          <a:bodyPr/>
          <a:lstStyle/>
          <a:p>
            <a:r>
              <a:rPr lang="en-US" dirty="0" smtClean="0"/>
              <a:t>coveredca.com/</a:t>
            </a:r>
            <a:r>
              <a:rPr lang="en-US" dirty="0" err="1" smtClean="0"/>
              <a:t>espanol</a:t>
            </a:r>
            <a:endParaRPr lang="en-US" dirty="0"/>
          </a:p>
        </p:txBody>
      </p:sp>
      <p:pic>
        <p:nvPicPr>
          <p:cNvPr id="5" name="Picture 4"/>
          <p:cNvPicPr>
            <a:picLocks noChangeAspect="1"/>
          </p:cNvPicPr>
          <p:nvPr/>
        </p:nvPicPr>
        <p:blipFill>
          <a:blip r:embed="rId3"/>
          <a:stretch>
            <a:fillRect/>
          </a:stretch>
        </p:blipFill>
        <p:spPr>
          <a:xfrm>
            <a:off x="0" y="1521125"/>
            <a:ext cx="12192000" cy="5336875"/>
          </a:xfrm>
          <a:prstGeom prst="rect">
            <a:avLst/>
          </a:prstGeom>
        </p:spPr>
      </p:pic>
    </p:spTree>
    <p:extLst>
      <p:ext uri="{BB962C8B-B14F-4D97-AF65-F5344CB8AC3E}">
        <p14:creationId xmlns:p14="http://schemas.microsoft.com/office/powerpoint/2010/main" val="4071536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3B3B3B">
                    <a:lumMod val="50000"/>
                  </a:srgbClr>
                </a:solidFill>
              </a:rPr>
              <a:t>Departamento </a:t>
            </a:r>
            <a:r>
              <a:rPr lang="en-US" dirty="0" smtClean="0">
                <a:solidFill>
                  <a:srgbClr val="3B3B3B">
                    <a:lumMod val="50000"/>
                  </a:srgbClr>
                </a:solidFill>
              </a:rPr>
              <a:t>de </a:t>
            </a:r>
            <a:r>
              <a:rPr lang="en-US" dirty="0" err="1" smtClean="0">
                <a:solidFill>
                  <a:srgbClr val="3B3B3B">
                    <a:lumMod val="50000"/>
                  </a:srgbClr>
                </a:solidFill>
              </a:rPr>
              <a:t>Trabajo</a:t>
            </a:r>
            <a:r>
              <a:rPr lang="en-US" dirty="0" smtClean="0">
                <a:solidFill>
                  <a:srgbClr val="3B3B3B">
                    <a:lumMod val="50000"/>
                  </a:srgbClr>
                </a:solidFill>
              </a:rPr>
              <a:t> </a:t>
            </a:r>
            <a:r>
              <a:rPr lang="en-US" dirty="0">
                <a:solidFill>
                  <a:srgbClr val="3B3B3B">
                    <a:lumMod val="50000"/>
                  </a:srgbClr>
                </a:solidFill>
              </a:rPr>
              <a:t>de </a:t>
            </a:r>
            <a:r>
              <a:rPr lang="en-US" dirty="0" err="1">
                <a:solidFill>
                  <a:srgbClr val="3B3B3B">
                    <a:lumMod val="50000"/>
                  </a:srgbClr>
                </a:solidFill>
              </a:rPr>
              <a:t>los</a:t>
            </a:r>
            <a:r>
              <a:rPr lang="en-US" dirty="0">
                <a:solidFill>
                  <a:srgbClr val="3B3B3B">
                    <a:lumMod val="50000"/>
                  </a:srgbClr>
                </a:solidFill>
              </a:rPr>
              <a:t> </a:t>
            </a:r>
            <a:r>
              <a:rPr lang="en-US" dirty="0" err="1">
                <a:solidFill>
                  <a:srgbClr val="3B3B3B">
                    <a:lumMod val="50000"/>
                  </a:srgbClr>
                </a:solidFill>
              </a:rPr>
              <a:t>Estados</a:t>
            </a:r>
            <a:r>
              <a:rPr lang="en-US" dirty="0">
                <a:solidFill>
                  <a:srgbClr val="3B3B3B">
                    <a:lumMod val="50000"/>
                  </a:srgbClr>
                </a:solidFill>
              </a:rPr>
              <a:t> </a:t>
            </a:r>
            <a:r>
              <a:rPr lang="en-US" dirty="0" err="1">
                <a:solidFill>
                  <a:srgbClr val="3B3B3B">
                    <a:lumMod val="50000"/>
                  </a:srgbClr>
                </a:solidFill>
              </a:rPr>
              <a:t>Unidos</a:t>
            </a:r>
            <a:endParaRPr lang="en-US" dirty="0"/>
          </a:p>
        </p:txBody>
      </p:sp>
      <p:sp>
        <p:nvSpPr>
          <p:cNvPr id="5" name="Text Placeholder 4"/>
          <p:cNvSpPr>
            <a:spLocks noGrp="1"/>
          </p:cNvSpPr>
          <p:nvPr>
            <p:ph type="body" sz="quarter" idx="10"/>
          </p:nvPr>
        </p:nvSpPr>
        <p:spPr/>
        <p:txBody>
          <a:bodyPr>
            <a:normAutofit/>
          </a:bodyPr>
          <a:lstStyle/>
          <a:p>
            <a:pPr lvl="0"/>
            <a:r>
              <a:rPr lang="es-MX" dirty="0"/>
              <a:t>Ley Ómnibus Consolidada de Reconciliación Presupuestaria (COBRA)</a:t>
            </a:r>
            <a:endParaRPr lang="en-US" dirty="0"/>
          </a:p>
          <a:p>
            <a:pPr lvl="0"/>
            <a:r>
              <a:rPr lang="es-ES" dirty="0"/>
              <a:t>Ley de Portabilidad y Responsabilidad de Seguros de Salud (HIPPA)</a:t>
            </a:r>
            <a:endParaRPr lang="en-US" dirty="0"/>
          </a:p>
          <a:p>
            <a:pPr lvl="0"/>
            <a:r>
              <a:rPr lang="es-ES_tradnl" dirty="0"/>
              <a:t>Ley de Seguridad de los Ingresos de Jubilación</a:t>
            </a:r>
            <a:r>
              <a:rPr lang="es-MX" dirty="0"/>
              <a:t> de los Empleados (ERISA)</a:t>
            </a:r>
            <a:endParaRPr lang="en-US" dirty="0"/>
          </a:p>
          <a:p>
            <a:pPr lvl="0"/>
            <a:r>
              <a:rPr lang="es-MX" dirty="0"/>
              <a:t>Ley de Cuidado de Salud a Bajo Precio (ACA)</a:t>
            </a:r>
            <a:endParaRPr lang="en-US" dirty="0"/>
          </a:p>
          <a:p>
            <a:pPr lvl="0"/>
            <a:r>
              <a:rPr lang="es-ES_tradnl" dirty="0"/>
              <a:t>Para información adicional, acceda al sitio web: </a:t>
            </a:r>
            <a:r>
              <a:rPr lang="es-ES_tradnl" b="1" dirty="0"/>
              <a:t>dol.gov</a:t>
            </a:r>
            <a:r>
              <a:rPr lang="en-US" dirty="0"/>
              <a:t> </a:t>
            </a:r>
          </a:p>
          <a:p>
            <a:pPr lvl="0"/>
            <a:r>
              <a:rPr lang="es-ES_tradnl" dirty="0"/>
              <a:t>Departamento de Trabajo de los Estados Unidos </a:t>
            </a:r>
            <a:r>
              <a:rPr lang="es-MX" dirty="0"/>
              <a:t>Administración de Seguridad de Beneficios del Empleado</a:t>
            </a:r>
            <a:r>
              <a:rPr lang="es-ES_tradnl" dirty="0"/>
              <a:t>: </a:t>
            </a:r>
            <a:r>
              <a:rPr lang="es-ES_tradnl" b="1" dirty="0" smtClean="0"/>
              <a:t>1-866-444-3272</a:t>
            </a:r>
            <a:endParaRPr lang="en-US" dirty="0"/>
          </a:p>
        </p:txBody>
      </p:sp>
    </p:spTree>
    <p:extLst>
      <p:ext uri="{BB962C8B-B14F-4D97-AF65-F5344CB8AC3E}">
        <p14:creationId xmlns:p14="http://schemas.microsoft.com/office/powerpoint/2010/main" val="235830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334730"/>
            <a:ext cx="9144000" cy="2439602"/>
          </a:xfrm>
        </p:spPr>
        <p:txBody>
          <a:bodyPr/>
          <a:lstStyle/>
          <a:p>
            <a:r>
              <a:rPr lang="en-US" dirty="0" smtClean="0"/>
              <a:t>¿</a:t>
            </a:r>
            <a:r>
              <a:rPr lang="en-US" dirty="0" err="1" smtClean="0"/>
              <a:t>Preguntas</a:t>
            </a:r>
            <a:r>
              <a:rPr lang="en-US" dirty="0" smtClean="0"/>
              <a:t>?</a:t>
            </a:r>
            <a:endParaRPr lang="en-US" dirty="0"/>
          </a:p>
        </p:txBody>
      </p:sp>
    </p:spTree>
    <p:extLst>
      <p:ext uri="{BB962C8B-B14F-4D97-AF65-F5344CB8AC3E}">
        <p14:creationId xmlns:p14="http://schemas.microsoft.com/office/powerpoint/2010/main" val="1649663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133" y="2394408"/>
            <a:ext cx="10752667" cy="1994392"/>
          </a:xfrm>
        </p:spPr>
        <p:txBody>
          <a:bodyPr/>
          <a:lstStyle/>
          <a:p>
            <a:r>
              <a:rPr lang="es-ES_tradnl" dirty="0">
                <a:solidFill>
                  <a:srgbClr val="3B3B3B">
                    <a:lumMod val="50000"/>
                  </a:srgbClr>
                </a:solidFill>
              </a:rPr>
              <a:t>El </a:t>
            </a:r>
            <a:r>
              <a:rPr lang="es-ES_tradnl" dirty="0" smtClean="0">
                <a:solidFill>
                  <a:srgbClr val="3B3B3B">
                    <a:lumMod val="50000"/>
                  </a:srgbClr>
                </a:solidFill>
              </a:rPr>
              <a:t>EDD </a:t>
            </a:r>
            <a:r>
              <a:rPr lang="es-ES_tradnl" dirty="0">
                <a:solidFill>
                  <a:srgbClr val="3B3B3B">
                    <a:lumMod val="50000"/>
                  </a:srgbClr>
                </a:solidFill>
              </a:rPr>
              <a:t>ofrece igualdad de oportunidad al empleo, acceso a sus programas y servicios. Servicios de asistencia para las personas con discapacidades están disponibles cuando se soliciten</a:t>
            </a:r>
            <a:r>
              <a:rPr lang="en-US" dirty="0">
                <a:solidFill>
                  <a:srgbClr val="3B3B3B">
                    <a:lumMod val="50000"/>
                  </a:srgbClr>
                </a:solidFill>
              </a:rPr>
              <a:t>.</a:t>
            </a:r>
            <a:endParaRPr lang="en-US" dirty="0"/>
          </a:p>
        </p:txBody>
      </p:sp>
    </p:spTree>
    <p:extLst>
      <p:ext uri="{BB962C8B-B14F-4D97-AF65-F5344CB8AC3E}">
        <p14:creationId xmlns:p14="http://schemas.microsoft.com/office/powerpoint/2010/main" val="175652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Programa</a:t>
            </a:r>
            <a:r>
              <a:rPr lang="en-US" dirty="0" smtClean="0"/>
              <a:t> del </a:t>
            </a:r>
            <a:r>
              <a:rPr lang="en-US" dirty="0" err="1" smtClean="0"/>
              <a:t>Seguro</a:t>
            </a:r>
            <a:r>
              <a:rPr lang="en-US" dirty="0" smtClean="0"/>
              <a:t> de </a:t>
            </a:r>
            <a:r>
              <a:rPr lang="en-US" dirty="0" err="1" smtClean="0"/>
              <a:t>Desempleo</a:t>
            </a:r>
            <a:endParaRPr lang="en-US" dirty="0"/>
          </a:p>
        </p:txBody>
      </p:sp>
      <p:sp>
        <p:nvSpPr>
          <p:cNvPr id="3" name="Text Placeholder 2"/>
          <p:cNvSpPr>
            <a:spLocks noGrp="1"/>
          </p:cNvSpPr>
          <p:nvPr>
            <p:ph type="body" sz="quarter" idx="10"/>
          </p:nvPr>
        </p:nvSpPr>
        <p:spPr/>
        <p:txBody>
          <a:bodyPr/>
          <a:lstStyle/>
          <a:p>
            <a:endParaRPr lang="en-US" dirty="0" smtClean="0"/>
          </a:p>
          <a:p>
            <a:r>
              <a:rPr lang="en-US" dirty="0" smtClean="0"/>
              <a:t>Reemplazo </a:t>
            </a:r>
            <a:r>
              <a:rPr lang="en-US" dirty="0" err="1"/>
              <a:t>parcial</a:t>
            </a:r>
            <a:r>
              <a:rPr lang="en-US" dirty="0"/>
              <a:t> de </a:t>
            </a:r>
            <a:r>
              <a:rPr lang="en-US" dirty="0" err="1" smtClean="0"/>
              <a:t>ingresos</a:t>
            </a:r>
            <a:r>
              <a:rPr lang="en-US" dirty="0" smtClean="0"/>
              <a:t> </a:t>
            </a:r>
            <a:r>
              <a:rPr lang="en-US" dirty="0"/>
              <a:t>para </a:t>
            </a:r>
            <a:r>
              <a:rPr lang="en-US" dirty="0" err="1"/>
              <a:t>los</a:t>
            </a:r>
            <a:r>
              <a:rPr lang="en-US" dirty="0"/>
              <a:t> </a:t>
            </a:r>
            <a:r>
              <a:rPr lang="en-US" dirty="0" err="1"/>
              <a:t>empleados</a:t>
            </a:r>
            <a:r>
              <a:rPr lang="en-US" dirty="0"/>
              <a:t> que </a:t>
            </a:r>
            <a:r>
              <a:rPr lang="en-US" dirty="0" err="1"/>
              <a:t>han</a:t>
            </a:r>
            <a:r>
              <a:rPr lang="en-US" dirty="0"/>
              <a:t> </a:t>
            </a:r>
            <a:r>
              <a:rPr lang="en-US" dirty="0" err="1"/>
              <a:t>perdido</a:t>
            </a:r>
            <a:r>
              <a:rPr lang="en-US" dirty="0"/>
              <a:t> </a:t>
            </a:r>
            <a:r>
              <a:rPr lang="en-US" dirty="0" err="1"/>
              <a:t>sus</a:t>
            </a:r>
            <a:r>
              <a:rPr lang="en-US" dirty="0"/>
              <a:t> </a:t>
            </a:r>
            <a:r>
              <a:rPr lang="en-US" dirty="0" err="1"/>
              <a:t>trabajos</a:t>
            </a:r>
            <a:r>
              <a:rPr lang="en-US" dirty="0"/>
              <a:t> o que </a:t>
            </a:r>
            <a:r>
              <a:rPr lang="en-US" dirty="0" err="1"/>
              <a:t>han</a:t>
            </a:r>
            <a:r>
              <a:rPr lang="en-US" dirty="0"/>
              <a:t> </a:t>
            </a:r>
            <a:r>
              <a:rPr lang="en-US" dirty="0" err="1"/>
              <a:t>tenido</a:t>
            </a:r>
            <a:r>
              <a:rPr lang="en-US" dirty="0"/>
              <a:t> </a:t>
            </a:r>
            <a:r>
              <a:rPr lang="en-US" dirty="0" err="1"/>
              <a:t>una</a:t>
            </a:r>
            <a:r>
              <a:rPr lang="en-US" dirty="0"/>
              <a:t> </a:t>
            </a:r>
            <a:r>
              <a:rPr lang="en-US" dirty="0" err="1"/>
              <a:t>disminuci</a:t>
            </a:r>
            <a:r>
              <a:rPr lang="es-MX" dirty="0" err="1"/>
              <a:t>ón</a:t>
            </a:r>
            <a:r>
              <a:rPr lang="es-MX" dirty="0"/>
              <a:t> de sus horas de trabajo por causas ajenas a su voluntad</a:t>
            </a:r>
            <a:endParaRPr lang="en-US" dirty="0"/>
          </a:p>
          <a:p>
            <a:endParaRPr lang="en-US" dirty="0" smtClean="0"/>
          </a:p>
          <a:p>
            <a:r>
              <a:rPr lang="en-US" dirty="0" smtClean="0"/>
              <a:t>Financiado </a:t>
            </a:r>
            <a:r>
              <a:rPr lang="en-US" dirty="0" err="1"/>
              <a:t>por</a:t>
            </a:r>
            <a:r>
              <a:rPr lang="en-US" dirty="0"/>
              <a:t> </a:t>
            </a:r>
            <a:r>
              <a:rPr lang="en-US" dirty="0" err="1"/>
              <a:t>los</a:t>
            </a:r>
            <a:r>
              <a:rPr lang="en-US" dirty="0"/>
              <a:t> </a:t>
            </a:r>
            <a:r>
              <a:rPr lang="en-US" dirty="0" err="1"/>
              <a:t>empleadores</a:t>
            </a:r>
            <a:r>
              <a:rPr lang="en-US" dirty="0"/>
              <a:t> sin </a:t>
            </a:r>
            <a:r>
              <a:rPr lang="en-US" dirty="0" err="1"/>
              <a:t>costo</a:t>
            </a:r>
            <a:r>
              <a:rPr lang="en-US" dirty="0"/>
              <a:t> para </a:t>
            </a:r>
            <a:r>
              <a:rPr lang="en-US" dirty="0" err="1"/>
              <a:t>los</a:t>
            </a:r>
            <a:r>
              <a:rPr lang="en-US" dirty="0"/>
              <a:t> </a:t>
            </a:r>
            <a:r>
              <a:rPr lang="en-US" dirty="0" err="1"/>
              <a:t>empleados</a:t>
            </a:r>
            <a:r>
              <a:rPr lang="en-US" dirty="0" smtClean="0"/>
              <a:t>.</a:t>
            </a:r>
            <a:endParaRPr lang="en-US" dirty="0"/>
          </a:p>
          <a:p>
            <a:endParaRPr lang="en-US" dirty="0" smtClean="0"/>
          </a:p>
          <a:p>
            <a:r>
              <a:rPr lang="en-US" dirty="0" smtClean="0"/>
              <a:t>La </a:t>
            </a:r>
            <a:r>
              <a:rPr lang="en-US" dirty="0" err="1"/>
              <a:t>cantidad</a:t>
            </a:r>
            <a:r>
              <a:rPr lang="en-US" dirty="0"/>
              <a:t> de </a:t>
            </a:r>
            <a:r>
              <a:rPr lang="en-US" dirty="0" err="1"/>
              <a:t>beneficios</a:t>
            </a:r>
            <a:r>
              <a:rPr lang="en-US" dirty="0"/>
              <a:t> </a:t>
            </a:r>
            <a:r>
              <a:rPr lang="en-US" dirty="0" err="1"/>
              <a:t>semanal</a:t>
            </a:r>
            <a:r>
              <a:rPr lang="en-US" dirty="0"/>
              <a:t> (WBA) </a:t>
            </a:r>
            <a:r>
              <a:rPr lang="en-US" dirty="0" err="1"/>
              <a:t>varía</a:t>
            </a:r>
            <a:r>
              <a:rPr lang="en-US" dirty="0"/>
              <a:t> de $40 a $450 y se </a:t>
            </a:r>
            <a:r>
              <a:rPr lang="en-US" dirty="0" err="1"/>
              <a:t>basa</a:t>
            </a:r>
            <a:r>
              <a:rPr lang="en-US" dirty="0"/>
              <a:t> </a:t>
            </a:r>
            <a:r>
              <a:rPr lang="en-US" dirty="0" err="1"/>
              <a:t>en</a:t>
            </a:r>
            <a:r>
              <a:rPr lang="en-US" dirty="0"/>
              <a:t> </a:t>
            </a:r>
            <a:r>
              <a:rPr lang="en-US" dirty="0" err="1" smtClean="0"/>
              <a:t>los</a:t>
            </a:r>
            <a:r>
              <a:rPr lang="en-US" dirty="0" smtClean="0"/>
              <a:t> </a:t>
            </a:r>
            <a:r>
              <a:rPr lang="en-US" dirty="0" err="1" smtClean="0"/>
              <a:t>ingresos</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752653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6978"/>
            <a:ext cx="10515600" cy="498598"/>
          </a:xfrm>
        </p:spPr>
        <p:txBody>
          <a:bodyPr/>
          <a:lstStyle/>
          <a:p>
            <a:r>
              <a:rPr lang="es-MX" dirty="0" smtClean="0"/>
              <a:t>Mejoras al desempleo</a:t>
            </a:r>
            <a:endParaRPr lang="es-MX" b="1" dirty="0"/>
          </a:p>
        </p:txBody>
      </p:sp>
      <p:sp>
        <p:nvSpPr>
          <p:cNvPr id="3" name="Text Placeholder 2"/>
          <p:cNvSpPr>
            <a:spLocks noGrp="1"/>
          </p:cNvSpPr>
          <p:nvPr>
            <p:ph type="body" sz="quarter" idx="10"/>
          </p:nvPr>
        </p:nvSpPr>
        <p:spPr>
          <a:xfrm>
            <a:off x="838200" y="1114697"/>
            <a:ext cx="10515600" cy="4897709"/>
          </a:xfrm>
        </p:spPr>
        <p:txBody>
          <a:bodyPr/>
          <a:lstStyle/>
          <a:p>
            <a:r>
              <a:rPr lang="es-MX" dirty="0" smtClean="0"/>
              <a:t>UI </a:t>
            </a:r>
            <a:r>
              <a:rPr lang="es-MX" dirty="0" err="1" smtClean="0"/>
              <a:t>Online</a:t>
            </a:r>
            <a:r>
              <a:rPr lang="es-MX" baseline="30000" dirty="0" err="1" smtClean="0"/>
              <a:t>SM</a:t>
            </a:r>
            <a:r>
              <a:rPr lang="es-MX" dirty="0" smtClean="0"/>
              <a:t> está disponible para certificar para los beneficios, revisar la información de pago, reactivar una solicitud existente y más.</a:t>
            </a:r>
          </a:p>
          <a:p>
            <a:r>
              <a:rPr lang="es-MX" dirty="0" smtClean="0"/>
              <a:t>El EDD está mejorando sus sistemas para verificar identidades, procesar solicitudes, prevenir el fraude y reducir los atrasos en las solicitudes.</a:t>
            </a:r>
          </a:p>
          <a:p>
            <a:r>
              <a:rPr lang="es-MX" dirty="0" smtClean="0"/>
              <a:t>Los nuevos solicitantes del desempleo necesitarán verificar su identidad a través de ID.me antes de que puedan presentar una solicitud por internet. </a:t>
            </a:r>
          </a:p>
          <a:p>
            <a:endParaRPr lang="en-US" dirty="0"/>
          </a:p>
        </p:txBody>
      </p:sp>
    </p:spTree>
    <p:extLst>
      <p:ext uri="{BB962C8B-B14F-4D97-AF65-F5344CB8AC3E}">
        <p14:creationId xmlns:p14="http://schemas.microsoft.com/office/powerpoint/2010/main" val="1646560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97554"/>
            <a:ext cx="10515600" cy="498598"/>
          </a:xfrm>
        </p:spPr>
        <p:txBody>
          <a:bodyPr/>
          <a:lstStyle/>
          <a:p>
            <a:r>
              <a:rPr lang="en-US" dirty="0"/>
              <a:t>edd.ca.gov/Unemployment/UI_Online_Espanol.htm</a:t>
            </a:r>
          </a:p>
        </p:txBody>
      </p:sp>
      <p:pic>
        <p:nvPicPr>
          <p:cNvPr id="2" name="Picture 1"/>
          <p:cNvPicPr>
            <a:picLocks noChangeAspect="1"/>
          </p:cNvPicPr>
          <p:nvPr/>
        </p:nvPicPr>
        <p:blipFill>
          <a:blip r:embed="rId3"/>
          <a:stretch>
            <a:fillRect/>
          </a:stretch>
        </p:blipFill>
        <p:spPr>
          <a:xfrm>
            <a:off x="519793" y="936492"/>
            <a:ext cx="11185071" cy="5921508"/>
          </a:xfrm>
          <a:prstGeom prst="rect">
            <a:avLst/>
          </a:prstGeom>
        </p:spPr>
      </p:pic>
    </p:spTree>
    <p:extLst>
      <p:ext uri="{BB962C8B-B14F-4D97-AF65-F5344CB8AC3E}">
        <p14:creationId xmlns:p14="http://schemas.microsoft.com/office/powerpoint/2010/main" val="1069563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5818"/>
            <a:ext cx="10515600" cy="997196"/>
          </a:xfrm>
        </p:spPr>
        <p:txBody>
          <a:bodyPr/>
          <a:lstStyle/>
          <a:p>
            <a:r>
              <a:rPr lang="es-MX" dirty="0" smtClean="0"/>
              <a:t>Conceptos básicos del Seguro de Desempleo: Presentar una solicitud</a:t>
            </a:r>
            <a:endParaRPr lang="es-MX" dirty="0"/>
          </a:p>
        </p:txBody>
      </p:sp>
      <p:sp>
        <p:nvSpPr>
          <p:cNvPr id="4" name="Text Placeholder 3"/>
          <p:cNvSpPr>
            <a:spLocks noGrp="1"/>
          </p:cNvSpPr>
          <p:nvPr>
            <p:ph type="body" sz="quarter" idx="10"/>
          </p:nvPr>
        </p:nvSpPr>
        <p:spPr/>
        <p:txBody>
          <a:bodyPr>
            <a:normAutofit fontScale="92500"/>
          </a:bodyPr>
          <a:lstStyle/>
          <a:p>
            <a:r>
              <a:rPr lang="es-MX" b="1" dirty="0" smtClean="0"/>
              <a:t>Online:</a:t>
            </a:r>
          </a:p>
          <a:p>
            <a:pPr lvl="1"/>
            <a:r>
              <a:rPr lang="es-MX" dirty="0" smtClean="0"/>
              <a:t>Cree una cuenta en los Programas de Beneficios Online para acceder a UI Online.</a:t>
            </a:r>
          </a:p>
          <a:p>
            <a:pPr lvl="1"/>
            <a:r>
              <a:rPr lang="es-MX" dirty="0"/>
              <a:t>Es posible que los solicitantes reciban un correo electrónico de confirmación en unos cuantos días para notificarles que fue creada para ellos una cuenta en UI Online.</a:t>
            </a:r>
          </a:p>
          <a:p>
            <a:pPr lvl="1"/>
            <a:r>
              <a:rPr lang="es-MX" dirty="0"/>
              <a:t>A</a:t>
            </a:r>
            <a:r>
              <a:rPr lang="es-MX" dirty="0" smtClean="0"/>
              <a:t>sistencia técnica para UI Online está disponible diariamente de 8 a.m. a 8 p.m. para ayudar con el registro y el restablecimiento de contraseñas.</a:t>
            </a:r>
          </a:p>
          <a:p>
            <a:r>
              <a:rPr lang="es-MX" b="1" dirty="0" smtClean="0"/>
              <a:t>Teléfono:</a:t>
            </a:r>
          </a:p>
          <a:p>
            <a:pPr lvl="1"/>
            <a:r>
              <a:rPr lang="es-MX" dirty="0" smtClean="0"/>
              <a:t>Hable con un representante para presentar una solicitud: 1-800-300-5616</a:t>
            </a:r>
          </a:p>
          <a:p>
            <a:r>
              <a:rPr lang="es-MX" b="1" dirty="0" smtClean="0"/>
              <a:t>Fax o correo electrónico:</a:t>
            </a:r>
          </a:p>
          <a:p>
            <a:pPr lvl="1"/>
            <a:r>
              <a:rPr lang="es-MX" dirty="0" smtClean="0"/>
              <a:t>Complete la solicitud impresa y preséntela conforme se indica en el formulario.</a:t>
            </a:r>
          </a:p>
          <a:p>
            <a:pPr lvl="2"/>
            <a:r>
              <a:rPr lang="es-MX" dirty="0" smtClean="0"/>
              <a:t>Espere tiempo adicional para el procesamiento.</a:t>
            </a:r>
          </a:p>
          <a:p>
            <a:endParaRPr lang="en-US" dirty="0"/>
          </a:p>
        </p:txBody>
      </p:sp>
    </p:spTree>
    <p:extLst>
      <p:ext uri="{BB962C8B-B14F-4D97-AF65-F5344CB8AC3E}">
        <p14:creationId xmlns:p14="http://schemas.microsoft.com/office/powerpoint/2010/main" val="704639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Después de </a:t>
            </a:r>
            <a:r>
              <a:rPr lang="en-US" dirty="0" err="1"/>
              <a:t>presentar</a:t>
            </a:r>
            <a:r>
              <a:rPr lang="en-US" dirty="0"/>
              <a:t> </a:t>
            </a:r>
            <a:r>
              <a:rPr lang="en-US" dirty="0" err="1"/>
              <a:t>una</a:t>
            </a:r>
            <a:r>
              <a:rPr lang="en-US" dirty="0"/>
              <a:t> </a:t>
            </a:r>
            <a:r>
              <a:rPr lang="en-US" dirty="0" err="1"/>
              <a:t>solicitud</a:t>
            </a:r>
            <a:endParaRPr lang="en-US" dirty="0"/>
          </a:p>
        </p:txBody>
      </p:sp>
      <p:sp>
        <p:nvSpPr>
          <p:cNvPr id="3" name="Text Placeholder 2"/>
          <p:cNvSpPr>
            <a:spLocks noGrp="1"/>
          </p:cNvSpPr>
          <p:nvPr>
            <p:ph type="body" sz="quarter" idx="10"/>
          </p:nvPr>
        </p:nvSpPr>
        <p:spPr>
          <a:xfrm>
            <a:off x="838200" y="1800225"/>
            <a:ext cx="10515600" cy="3428999"/>
          </a:xfrm>
        </p:spPr>
        <p:txBody>
          <a:bodyPr>
            <a:normAutofit fontScale="92500" lnSpcReduction="10000"/>
          </a:bodyPr>
          <a:lstStyle/>
          <a:p>
            <a:pPr lvl="0"/>
            <a:r>
              <a:rPr lang="es-ES_tradnl" dirty="0"/>
              <a:t>Recibirá información importante del EDD por correo postal:</a:t>
            </a:r>
            <a:endParaRPr lang="en-US" dirty="0"/>
          </a:p>
          <a:p>
            <a:pPr lvl="1"/>
            <a:r>
              <a:rPr lang="es-MX" dirty="0"/>
              <a:t>La confirmación de que su solicitud fue presentada.</a:t>
            </a:r>
            <a:endParaRPr lang="en-US" dirty="0"/>
          </a:p>
          <a:p>
            <a:pPr lvl="1"/>
            <a:r>
              <a:rPr lang="es-ES_tradnl" dirty="0"/>
              <a:t>Cómo se calculó la cantidad de beneficios semanal.</a:t>
            </a:r>
            <a:endParaRPr lang="en-US" dirty="0"/>
          </a:p>
          <a:p>
            <a:pPr lvl="1"/>
            <a:r>
              <a:rPr lang="es-ES_tradnl" dirty="0"/>
              <a:t>El Número de Cuenta de Solicitante del EDD que se utilizó para crear la cuenta en UI </a:t>
            </a:r>
            <a:r>
              <a:rPr lang="es-ES_tradnl" dirty="0" smtClean="0"/>
              <a:t>Online.</a:t>
            </a:r>
            <a:endParaRPr lang="en-US" dirty="0"/>
          </a:p>
          <a:p>
            <a:pPr lvl="0"/>
            <a:r>
              <a:rPr lang="es-ES_tradnl" dirty="0"/>
              <a:t>Verifique la exactitud de la información de la solicitud y el sueldo, y notifique inmediatamente al EDD si la información es incorrecta.</a:t>
            </a:r>
            <a:endParaRPr lang="en-US" dirty="0"/>
          </a:p>
          <a:p>
            <a:pPr lvl="0"/>
            <a:r>
              <a:rPr lang="es-ES_tradnl" dirty="0" err="1"/>
              <a:t>Continue</a:t>
            </a:r>
            <a:r>
              <a:rPr lang="es-ES_tradnl" dirty="0"/>
              <a:t> leyendo, revisando y respondiendo a todas las comunicaciones que reciba</a:t>
            </a:r>
            <a:r>
              <a:rPr lang="es-ES_tradnl" dirty="0" smtClean="0"/>
              <a:t>.</a:t>
            </a:r>
            <a:endParaRPr lang="en-US" dirty="0"/>
          </a:p>
        </p:txBody>
      </p:sp>
    </p:spTree>
    <p:extLst>
      <p:ext uri="{BB962C8B-B14F-4D97-AF65-F5344CB8AC3E}">
        <p14:creationId xmlns:p14="http://schemas.microsoft.com/office/powerpoint/2010/main" val="3009057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1441"/>
          <a:stretch/>
        </p:blipFill>
        <p:spPr>
          <a:xfrm>
            <a:off x="1831523" y="0"/>
            <a:ext cx="8063592" cy="6858000"/>
          </a:xfrm>
          <a:prstGeom prst="rect">
            <a:avLst/>
          </a:prstGeom>
        </p:spPr>
      </p:pic>
    </p:spTree>
    <p:extLst>
      <p:ext uri="{BB962C8B-B14F-4D97-AF65-F5344CB8AC3E}">
        <p14:creationId xmlns:p14="http://schemas.microsoft.com/office/powerpoint/2010/main" val="156104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Cómo </a:t>
            </a:r>
            <a:r>
              <a:rPr lang="en-US" dirty="0" err="1"/>
              <a:t>realizar</a:t>
            </a:r>
            <a:r>
              <a:rPr lang="en-US" dirty="0"/>
              <a:t> la </a:t>
            </a:r>
            <a:r>
              <a:rPr lang="en-US" dirty="0" err="1"/>
              <a:t>certificación</a:t>
            </a:r>
            <a:r>
              <a:rPr lang="en-US" dirty="0"/>
              <a:t> de </a:t>
            </a:r>
            <a:r>
              <a:rPr lang="en-US" dirty="0" err="1"/>
              <a:t>beneficios</a:t>
            </a:r>
            <a:endParaRPr lang="en-US" dirty="0"/>
          </a:p>
        </p:txBody>
      </p:sp>
      <p:sp>
        <p:nvSpPr>
          <p:cNvPr id="3" name="Text Placeholder 2"/>
          <p:cNvSpPr>
            <a:spLocks noGrp="1"/>
          </p:cNvSpPr>
          <p:nvPr>
            <p:ph type="body" sz="quarter" idx="10"/>
          </p:nvPr>
        </p:nvSpPr>
        <p:spPr>
          <a:xfrm>
            <a:off x="838200" y="1143000"/>
            <a:ext cx="10515600" cy="5277255"/>
          </a:xfrm>
        </p:spPr>
        <p:txBody>
          <a:bodyPr>
            <a:normAutofit fontScale="92500" lnSpcReduction="20000"/>
          </a:bodyPr>
          <a:lstStyle/>
          <a:p>
            <a:pPr marL="0" indent="0">
              <a:buNone/>
            </a:pPr>
            <a:r>
              <a:rPr lang="es-ES_tradnl" dirty="0"/>
              <a:t>Para que pueda recibir el pago de beneficios, se debe proporcionar información de elegibilidad al EDD cada dos semanas para realizar la certificación de beneficios:</a:t>
            </a:r>
            <a:endParaRPr lang="en-US" dirty="0"/>
          </a:p>
          <a:p>
            <a:r>
              <a:rPr lang="en-US" b="1" dirty="0" smtClean="0"/>
              <a:t>UI </a:t>
            </a:r>
            <a:r>
              <a:rPr lang="en-US" b="1" dirty="0" err="1" smtClean="0"/>
              <a:t>Online</a:t>
            </a:r>
            <a:r>
              <a:rPr lang="en-US" b="1" baseline="30000" dirty="0" err="1" smtClean="0"/>
              <a:t>SM</a:t>
            </a:r>
            <a:r>
              <a:rPr lang="en-US" b="1" dirty="0" smtClean="0"/>
              <a:t>: edd.ca.gov/UI_Online</a:t>
            </a:r>
            <a:endParaRPr lang="en-US" b="1" dirty="0"/>
          </a:p>
          <a:p>
            <a:pPr lvl="1"/>
            <a:r>
              <a:rPr lang="es-ES_tradnl" dirty="0"/>
              <a:t>Es la manera más rápida de realizar la certificación para recibir el pago. </a:t>
            </a:r>
            <a:r>
              <a:rPr lang="en-US" dirty="0" err="1"/>
              <a:t>Disponible</a:t>
            </a:r>
            <a:r>
              <a:rPr lang="en-US" dirty="0"/>
              <a:t> 24/7. </a:t>
            </a:r>
          </a:p>
          <a:p>
            <a:pPr lvl="1"/>
            <a:r>
              <a:rPr lang="es-ES_tradnl" dirty="0"/>
              <a:t>Debe registrarse usando el Número de Cuenta de Solicitante del EDD.</a:t>
            </a:r>
            <a:endParaRPr lang="en-US" dirty="0"/>
          </a:p>
          <a:p>
            <a:pPr lvl="2"/>
            <a:r>
              <a:rPr lang="es-ES_tradnl" dirty="0"/>
              <a:t>La mayoría de los solicitantes son registrados automáticamente y reciben un correo electrónico de confirmación. </a:t>
            </a:r>
            <a:endParaRPr lang="en-US" dirty="0"/>
          </a:p>
          <a:p>
            <a:pPr lvl="1"/>
            <a:r>
              <a:rPr lang="es-ES_tradnl" dirty="0"/>
              <a:t>Recordatorio automático por correo electrónico cuando es hora de realizar la certificación.</a:t>
            </a:r>
            <a:endParaRPr lang="en-US" dirty="0"/>
          </a:p>
          <a:p>
            <a:r>
              <a:rPr lang="en-US" b="1" dirty="0" smtClean="0"/>
              <a:t>EDD </a:t>
            </a:r>
            <a:r>
              <a:rPr lang="en-US" b="1" dirty="0"/>
              <a:t>Tele-Cert</a:t>
            </a:r>
            <a:r>
              <a:rPr lang="en-US" b="1" baseline="30000" dirty="0"/>
              <a:t>SM</a:t>
            </a:r>
            <a:r>
              <a:rPr lang="en-US" b="1" dirty="0"/>
              <a:t>: </a:t>
            </a:r>
            <a:r>
              <a:rPr lang="en-US" b="1" dirty="0" err="1" smtClean="0"/>
              <a:t>Llame</a:t>
            </a:r>
            <a:r>
              <a:rPr lang="en-US" b="1" dirty="0" smtClean="0"/>
              <a:t> al 1-866-333-4606</a:t>
            </a:r>
            <a:endParaRPr lang="en-US" b="1" dirty="0"/>
          </a:p>
          <a:p>
            <a:pPr lvl="1"/>
            <a:r>
              <a:rPr lang="es-ES_tradnl" dirty="0"/>
              <a:t>Debe ingresar o crear un número de identificación personal (PIN) de cuatro dígitos para acceder al sistema</a:t>
            </a:r>
            <a:r>
              <a:rPr lang="es-ES_tradnl" b="1" dirty="0"/>
              <a:t>.</a:t>
            </a:r>
            <a:endParaRPr lang="en-US" dirty="0"/>
          </a:p>
          <a:p>
            <a:r>
              <a:rPr lang="en-US" b="1" dirty="0" err="1" smtClean="0"/>
              <a:t>Correo</a:t>
            </a:r>
            <a:r>
              <a:rPr lang="en-US" b="1" dirty="0" smtClean="0"/>
              <a:t> postal:</a:t>
            </a:r>
            <a:endParaRPr lang="en-US" b="1" dirty="0"/>
          </a:p>
          <a:p>
            <a:pPr lvl="1"/>
            <a:r>
              <a:rPr lang="es-ES_tradnl" dirty="0"/>
              <a:t>Espere tiempo adicional para la entrega del correo postal y el procesamiento</a:t>
            </a:r>
            <a:r>
              <a:rPr lang="es-ES_tradnl" dirty="0" smtClean="0"/>
              <a:t>.</a:t>
            </a:r>
            <a:endParaRPr lang="en-US" dirty="0"/>
          </a:p>
        </p:txBody>
      </p:sp>
    </p:spTree>
    <p:extLst>
      <p:ext uri="{BB962C8B-B14F-4D97-AF65-F5344CB8AC3E}">
        <p14:creationId xmlns:p14="http://schemas.microsoft.com/office/powerpoint/2010/main" val="2911451581"/>
      </p:ext>
    </p:extLst>
  </p:cSld>
  <p:clrMapOvr>
    <a:masterClrMapping/>
  </p:clrMapOvr>
</p:sld>
</file>

<file path=ppt/theme/theme1.xml><?xml version="1.0" encoding="utf-8"?>
<a:theme xmlns:a="http://schemas.openxmlformats.org/drawingml/2006/main" name="Office Theme">
  <a:themeElements>
    <a:clrScheme name="Custom 6">
      <a:dk1>
        <a:srgbClr val="3B3B3B"/>
      </a:dk1>
      <a:lt1>
        <a:srgbClr val="FFFFFF"/>
      </a:lt1>
      <a:dk2>
        <a:srgbClr val="00587C"/>
      </a:dk2>
      <a:lt2>
        <a:srgbClr val="FFFFFF"/>
      </a:lt2>
      <a:accent1>
        <a:srgbClr val="FFFFFF"/>
      </a:accent1>
      <a:accent2>
        <a:srgbClr val="FFFFFF"/>
      </a:accent2>
      <a:accent3>
        <a:srgbClr val="FFFFFF"/>
      </a:accent3>
      <a:accent4>
        <a:srgbClr val="FFFFFF"/>
      </a:accent4>
      <a:accent5>
        <a:srgbClr val="FFFFFF"/>
      </a:accent5>
      <a:accent6>
        <a:srgbClr val="FFFFFF"/>
      </a:accent6>
      <a:hlink>
        <a:srgbClr val="B94700"/>
      </a:hlink>
      <a:folHlink>
        <a:srgbClr val="B947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6676778_Dashboard, from 24Slides_SL_V1.pptx" id="{295C4539-006B-481B-BB49-AA6696014542}" vid="{08D33979-AB7E-4584-851D-4053B37BB9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AB_x0020_Type xmlns="337719bc-acd2-4d87-abb1-9535f7b2477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CA2CA195A26B4BAD41144B14F00155" ma:contentTypeVersion="1" ma:contentTypeDescription="Create a new document." ma:contentTypeScope="" ma:versionID="3262e802c21f72d2bdee214c3f8f81d4">
  <xsd:schema xmlns:xsd="http://www.w3.org/2001/XMLSchema" xmlns:xs="http://www.w3.org/2001/XMLSchema" xmlns:p="http://schemas.microsoft.com/office/2006/metadata/properties" xmlns:ns2="337719bc-acd2-4d87-abb1-9535f7b24774" targetNamespace="http://schemas.microsoft.com/office/2006/metadata/properties" ma:root="true" ma:fieldsID="22e4aef00b5ee15e4e3b7e6de77b0d4a" ns2:_="">
    <xsd:import namespace="337719bc-acd2-4d87-abb1-9535f7b24774"/>
    <xsd:element name="properties">
      <xsd:complexType>
        <xsd:sequence>
          <xsd:element name="documentManagement">
            <xsd:complexType>
              <xsd:all>
                <xsd:element ref="ns2:PAB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7719bc-acd2-4d87-abb1-9535f7b24774" elementFormDefault="qualified">
    <xsd:import namespace="http://schemas.microsoft.com/office/2006/documentManagement/types"/>
    <xsd:import namespace="http://schemas.microsoft.com/office/infopath/2007/PartnerControls"/>
    <xsd:element name="PAB_x0020_Type" ma:index="8" nillable="true" ma:displayName="PAB Type" ma:format="Dropdown" ma:internalName="PAB_x0020_Type">
      <xsd:simpleType>
        <xsd:restriction base="dms:Choice">
          <xsd:enumeration value="Programs"/>
          <xsd:enumeration value="Manuals &amp; Publications"/>
          <xsd:enumeration value="News and Media Info"/>
          <xsd:enumeration value="Training"/>
          <xsd:enumeration value="Resources"/>
          <xsd:enumeration value="EAC Logo"/>
          <xsd:enumeration value="EAC Ite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EC375F-F377-4CDC-ADF0-CC8811D177D6}">
  <ds:schemaRefs>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337719bc-acd2-4d87-abb1-9535f7b24774"/>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BBBBB91-11ED-4433-88EF-B110BDB92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7719bc-acd2-4d87-abb1-9535f7b247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1A1251-DA89-493A-8204-679220DD13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3124</Words>
  <Application>Microsoft Office PowerPoint</Application>
  <PresentationFormat>Widescreen</PresentationFormat>
  <Paragraphs>271</Paragraphs>
  <Slides>26</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Respuesta rápida</vt:lpstr>
      <vt:lpstr>Propósito</vt:lpstr>
      <vt:lpstr>Programa del Seguro de Desempleo</vt:lpstr>
      <vt:lpstr>Mejoras al desempleo</vt:lpstr>
      <vt:lpstr>edd.ca.gov/Unemployment/UI_Online_Espanol.htm</vt:lpstr>
      <vt:lpstr>Conceptos básicos del Seguro de Desempleo: Presentar una solicitud</vt:lpstr>
      <vt:lpstr>Después de presentar una solicitud</vt:lpstr>
      <vt:lpstr>PowerPoint Presentation</vt:lpstr>
      <vt:lpstr>Cómo realizar la certificación de beneficios</vt:lpstr>
      <vt:lpstr>Reciba pagos – Tarjeta de débito</vt:lpstr>
      <vt:lpstr>Reciba su pago – Debit Card</vt:lpstr>
      <vt:lpstr>Reciba su pago – Debit Card</vt:lpstr>
      <vt:lpstr>Consejos para recibir sus beneficios más rápido</vt:lpstr>
      <vt:lpstr>Conéctese 24/7</vt:lpstr>
      <vt:lpstr>Números de teléfono del Seguro de Desempleo</vt:lpstr>
      <vt:lpstr>Centro de Empleo de América en California</vt:lpstr>
      <vt:lpstr>Centro de Empleo de América en California</vt:lpstr>
      <vt:lpstr>Centro de Empleo de América en California</vt:lpstr>
      <vt:lpstr>careeronestop.org</vt:lpstr>
      <vt:lpstr>División de Información del Mercado Laboral (LMID)</vt:lpstr>
      <vt:lpstr>Programa del Seguro Estatal de Incapacidad </vt:lpstr>
      <vt:lpstr>Covered California</vt:lpstr>
      <vt:lpstr>coveredca.com/espanol</vt:lpstr>
      <vt:lpstr>Departamento de Trabajo de los Estados Unidos</vt:lpstr>
      <vt:lpstr>¿Preguntas?</vt:lpstr>
      <vt:lpstr>El EDD ofrece igualdad de oportunidad al empleo, acceso a sus programas y servicios. Servicios de asistencia para las personas con discapacidades están disponibles cuando se soliciten.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2019-06-11T18:33:57Z</dcterms:created>
  <dcterms:modified xsi:type="dcterms:W3CDTF">2021-09-23T19:28:57Z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0x0101001ECA2CA195A26B4BAD41144B14F00155</vt:lpwstr>
  </property>
</Properties>
</file>