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68" r:id="rId5"/>
    <p:sldId id="332" r:id="rId6"/>
    <p:sldId id="301" r:id="rId7"/>
    <p:sldId id="331" r:id="rId8"/>
    <p:sldId id="337" r:id="rId9"/>
    <p:sldId id="303" r:id="rId10"/>
    <p:sldId id="305" r:id="rId11"/>
    <p:sldId id="336" r:id="rId12"/>
    <p:sldId id="324" r:id="rId13"/>
    <p:sldId id="307" r:id="rId14"/>
    <p:sldId id="338" r:id="rId15"/>
    <p:sldId id="333" r:id="rId16"/>
    <p:sldId id="308" r:id="rId17"/>
    <p:sldId id="309" r:id="rId18"/>
    <p:sldId id="310" r:id="rId19"/>
    <p:sldId id="294" r:id="rId20"/>
    <p:sldId id="321" r:id="rId21"/>
    <p:sldId id="325" r:id="rId22"/>
    <p:sldId id="340" r:id="rId23"/>
    <p:sldId id="299" r:id="rId24"/>
    <p:sldId id="300" r:id="rId25"/>
    <p:sldId id="320" r:id="rId26"/>
    <p:sldId id="339" r:id="rId27"/>
    <p:sldId id="314" r:id="rId28"/>
    <p:sldId id="31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guide id="3" pos="192" userDrawn="1">
          <p15:clr>
            <a:srgbClr val="A4A3A4"/>
          </p15:clr>
        </p15:guide>
        <p15:guide id="4" pos="7512" userDrawn="1">
          <p15:clr>
            <a:srgbClr val="A4A3A4"/>
          </p15:clr>
        </p15:guide>
        <p15:guide id="5" orient="horz" pos="216" userDrawn="1">
          <p15:clr>
            <a:srgbClr val="A4A3A4"/>
          </p15:clr>
        </p15:guide>
        <p15:guide id="6" orient="horz" pos="4032" userDrawn="1">
          <p15:clr>
            <a:srgbClr val="A4A3A4"/>
          </p15:clr>
        </p15:guide>
        <p15:guide id="7" orient="horz" pos="6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23"/>
    <a:srgbClr val="3B3B3B"/>
    <a:srgbClr val="CF7F00"/>
    <a:srgbClr val="003E51"/>
    <a:srgbClr val="707372"/>
    <a:srgbClr val="658D1B"/>
    <a:srgbClr val="00587C"/>
    <a:srgbClr val="FAE6B4"/>
    <a:srgbClr val="888888"/>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1218" autoAdjust="0"/>
  </p:normalViewPr>
  <p:slideViewPr>
    <p:cSldViewPr snapToGrid="0" showGuides="1">
      <p:cViewPr varScale="1">
        <p:scale>
          <a:sx n="72" d="100"/>
          <a:sy n="72" d="100"/>
        </p:scale>
        <p:origin x="1008" y="77"/>
      </p:cViewPr>
      <p:guideLst>
        <p:guide orient="horz" pos="2424"/>
        <p:guide pos="3840"/>
        <p:guide pos="192"/>
        <p:guide pos="7512"/>
        <p:guide orient="horz" pos="216"/>
        <p:guide orient="horz" pos="4032"/>
        <p:guide orient="horz" pos="69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55DE61D-30EF-4C9B-8D44-E691F3239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2B68B3DF-723E-432F-969B-97B388C9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EDC24-AEF3-4156-91F4-FB474A5F24DB}" type="datetimeFigureOut">
              <a:rPr lang="en-US" smtClean="0"/>
              <a:t>9/16/2021</a:t>
            </a:fld>
            <a:endParaRPr lang="en-US" dirty="0"/>
          </a:p>
        </p:txBody>
      </p:sp>
      <p:sp>
        <p:nvSpPr>
          <p:cNvPr id="4" name="Footer Placeholder 3">
            <a:extLst>
              <a:ext uri="{FF2B5EF4-FFF2-40B4-BE49-F238E27FC236}">
                <a16:creationId xmlns="" xmlns:a16="http://schemas.microsoft.com/office/drawing/2014/main" id="{10D9C936-9EF8-46A3-B2D4-DE8362A54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E9F7898E-02B9-4C24-8F47-60A833CD36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23B91B-56FA-44FF-A036-17B4166BAD1A}" type="slidenum">
              <a:rPr lang="en-US" smtClean="0"/>
              <a:t>‹#›</a:t>
            </a:fld>
            <a:endParaRPr lang="en-US" dirty="0"/>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23A0-2B54-4E79-AA20-143385AB9A6C}"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8DEA9-6F4F-4540-9E5D-C6F39079AF72}" type="slidenum">
              <a:rPr lang="en-US" smtClean="0"/>
              <a:t>‹#›</a:t>
            </a:fld>
            <a:endParaRPr lang="en-US" dirty="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dd.ca.gov/disa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d.ca.gov/Unemploy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September 16, 2021</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a:t>
            </a:fld>
            <a:endParaRPr lang="en-US" dirty="0"/>
          </a:p>
        </p:txBody>
      </p:sp>
    </p:spTree>
    <p:extLst>
      <p:ext uri="{BB962C8B-B14F-4D97-AF65-F5344CB8AC3E}">
        <p14:creationId xmlns:p14="http://schemas.microsoft.com/office/powerpoint/2010/main" val="314871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10</a:t>
            </a:fld>
            <a:endParaRPr lang="en-US" dirty="0"/>
          </a:p>
        </p:txBody>
      </p:sp>
    </p:spTree>
    <p:extLst>
      <p:ext uri="{BB962C8B-B14F-4D97-AF65-F5344CB8AC3E}">
        <p14:creationId xmlns:p14="http://schemas.microsoft.com/office/powerpoint/2010/main" val="38319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11</a:t>
            </a:fld>
            <a:endParaRPr lang="en-US" dirty="0"/>
          </a:p>
        </p:txBody>
      </p:sp>
    </p:spTree>
    <p:extLst>
      <p:ext uri="{BB962C8B-B14F-4D97-AF65-F5344CB8AC3E}">
        <p14:creationId xmlns:p14="http://schemas.microsoft.com/office/powerpoint/2010/main" val="295067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12</a:t>
            </a:fld>
            <a:endParaRPr lang="en-US" dirty="0"/>
          </a:p>
        </p:txBody>
      </p:sp>
    </p:spTree>
    <p:extLst>
      <p:ext uri="{BB962C8B-B14F-4D97-AF65-F5344CB8AC3E}">
        <p14:creationId xmlns:p14="http://schemas.microsoft.com/office/powerpoint/2010/main" val="179063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13</a:t>
            </a:fld>
            <a:endParaRPr lang="en-US" dirty="0"/>
          </a:p>
        </p:txBody>
      </p:sp>
    </p:spTree>
    <p:extLst>
      <p:ext uri="{BB962C8B-B14F-4D97-AF65-F5344CB8AC3E}">
        <p14:creationId xmlns:p14="http://schemas.microsoft.com/office/powerpoint/2010/main" val="429041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[READ</a:t>
            </a:r>
            <a:r>
              <a:rPr lang="en-US" baseline="0" smtClean="0"/>
              <a:t> SLIDE]</a:t>
            </a:r>
            <a:endParaRPr lang="en-US"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14</a:t>
            </a:fld>
            <a:endParaRPr lang="en-US" dirty="0"/>
          </a:p>
        </p:txBody>
      </p:sp>
    </p:spTree>
    <p:extLst>
      <p:ext uri="{BB962C8B-B14F-4D97-AF65-F5344CB8AC3E}">
        <p14:creationId xmlns:p14="http://schemas.microsoft.com/office/powerpoint/2010/main" val="237856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r>
              <a:rPr lang="en-US" dirty="0" smtClean="0">
                <a:effectLst/>
              </a:rPr>
              <a:t/>
            </a:r>
            <a:br>
              <a:rPr lang="en-US" dirty="0" smtClean="0">
                <a:effectLst/>
              </a:rPr>
            </a:br>
            <a:r>
              <a:rPr lang="en-US" b="1" dirty="0" smtClean="0">
                <a:effectLst/>
              </a:rPr>
              <a:t>TTY:</a:t>
            </a:r>
            <a:r>
              <a:rPr lang="en-US" dirty="0" smtClean="0">
                <a:effectLst/>
              </a:rPr>
              <a:t> 1-800-815-9387</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15</a:t>
            </a:fld>
            <a:endParaRPr lang="en-US" dirty="0"/>
          </a:p>
        </p:txBody>
      </p:sp>
    </p:spTree>
    <p:extLst>
      <p:ext uri="{BB962C8B-B14F-4D97-AF65-F5344CB8AC3E}">
        <p14:creationId xmlns:p14="http://schemas.microsoft.com/office/powerpoint/2010/main" val="1559469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America's Job Center of California</a:t>
            </a:r>
            <a:r>
              <a:rPr lang="en-US" baseline="30000" dirty="0" smtClean="0"/>
              <a:t>SM</a:t>
            </a:r>
            <a:r>
              <a:rPr lang="en-US" dirty="0" smtClean="0"/>
              <a:t> (AJCC) offers a </a:t>
            </a:r>
            <a:r>
              <a:rPr lang="en-US" sz="1200" b="0" i="0" kern="1200" dirty="0" smtClean="0">
                <a:solidFill>
                  <a:schemeClr val="tx1"/>
                </a:solidFill>
                <a:effectLst/>
                <a:latin typeface="+mn-lt"/>
                <a:ea typeface="+mn-ea"/>
                <a:cs typeface="+mn-cs"/>
              </a:rPr>
              <a:t>comprehensive range of no-cost employment and training services for employers and job seekers. </a:t>
            </a:r>
          </a:p>
          <a:p>
            <a:pPr marL="171450" indent="-171450">
              <a:buFont typeface="Arial" panose="020B0604020202020204" pitchFamily="34" charset="0"/>
              <a:buChar char="•"/>
            </a:pPr>
            <a:r>
              <a:rPr lang="en-US" baseline="0" dirty="0" smtClean="0"/>
              <a:t>There are several types of services available at an AJCC:</a:t>
            </a:r>
          </a:p>
          <a:p>
            <a:pPr marL="914400" lvl="1" indent="-457200">
              <a:buFont typeface="Arial" panose="020B0604020202020204" pitchFamily="34" charset="0"/>
              <a:buChar char="•"/>
            </a:pPr>
            <a:r>
              <a:rPr lang="en-US" sz="2800" dirty="0" smtClean="0"/>
              <a:t>Workforce Innovation and Opportunity Act (WIOA) funding provides career, training, and supportive services.</a:t>
            </a:r>
          </a:p>
          <a:p>
            <a:pPr marL="914400" lvl="1" indent="-457200">
              <a:buFont typeface="Arial" panose="020B0604020202020204" pitchFamily="34" charset="0"/>
              <a:buChar char="•"/>
            </a:pPr>
            <a:r>
              <a:rPr lang="en-US" sz="5400" dirty="0" smtClean="0"/>
              <a:t>the Trade Adjustment Assistance (TAA) program </a:t>
            </a:r>
            <a:r>
              <a:rPr lang="en-US" sz="2800" kern="1200" dirty="0" smtClean="0">
                <a:solidFill>
                  <a:schemeClr val="tx1"/>
                </a:solidFill>
                <a:effectLst/>
                <a:latin typeface="+mn-lt"/>
                <a:ea typeface="+mn-ea"/>
                <a:cs typeface="+mn-cs"/>
              </a:rPr>
              <a:t>is a federal program that provides training, case management and employment services, job search allowances, relocation allowances, and income support to individuals who have been laid off, or threatened with layoff, due to foreign trade.</a:t>
            </a:r>
          </a:p>
          <a:p>
            <a:pPr marL="914400" lvl="1" indent="-457200">
              <a:buFont typeface="Arial" panose="020B0604020202020204" pitchFamily="34" charset="0"/>
              <a:buChar char="•"/>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16</a:t>
            </a:fld>
            <a:endParaRPr lang="en-US" dirty="0"/>
          </a:p>
        </p:txBody>
      </p:sp>
    </p:spTree>
    <p:extLst>
      <p:ext uri="{BB962C8B-B14F-4D97-AF65-F5344CB8AC3E}">
        <p14:creationId xmlns:p14="http://schemas.microsoft.com/office/powerpoint/2010/main" val="250673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800" dirty="0" smtClean="0"/>
              <a:t>The</a:t>
            </a:r>
            <a:r>
              <a:rPr lang="en-US" sz="2800" baseline="0" dirty="0" smtClean="0"/>
              <a:t> AJCC also provides:</a:t>
            </a:r>
            <a:endParaRPr lang="en-US" sz="3600" dirty="0" smtClean="0"/>
          </a:p>
          <a:p>
            <a:pPr marL="914400" lvl="1" indent="-457200">
              <a:buFont typeface="Arial" panose="020B0604020202020204" pitchFamily="34" charset="0"/>
              <a:buChar char="•"/>
            </a:pPr>
            <a:r>
              <a:rPr lang="en-US" sz="3600" dirty="0" smtClean="0"/>
              <a:t>Career planning</a:t>
            </a:r>
          </a:p>
          <a:p>
            <a:pPr marL="914400" lvl="1" indent="-457200">
              <a:buFont typeface="Arial" panose="020B0604020202020204" pitchFamily="34" charset="0"/>
              <a:buChar char="•"/>
            </a:pPr>
            <a:r>
              <a:rPr lang="en-US" sz="3600" dirty="0" smtClean="0"/>
              <a:t>Skills assessment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smtClean="0"/>
              <a:t>Workshops such as r</a:t>
            </a:r>
            <a:r>
              <a:rPr lang="en-US" sz="3600" b="0" dirty="0" smtClean="0">
                <a:latin typeface="Calibri" panose="020F0502020204030204" pitchFamily="34" charset="0"/>
              </a:rPr>
              <a:t>é</a:t>
            </a:r>
            <a:r>
              <a:rPr lang="en-US" sz="3600" b="0" dirty="0" smtClean="0"/>
              <a:t>sum</a:t>
            </a:r>
            <a:r>
              <a:rPr lang="en-US" sz="3600" b="0" dirty="0" smtClean="0">
                <a:latin typeface="Calibri" panose="020F0502020204030204" pitchFamily="34" charset="0"/>
              </a:rPr>
              <a:t>é</a:t>
            </a:r>
            <a:r>
              <a:rPr lang="en-US" sz="3600" b="0" dirty="0" smtClean="0"/>
              <a:t> writing</a:t>
            </a:r>
            <a:r>
              <a:rPr lang="en-US" sz="3600" b="0" baseline="0" dirty="0" smtClean="0"/>
              <a:t> and</a:t>
            </a:r>
            <a:r>
              <a:rPr lang="en-US" sz="3600" b="0" dirty="0" smtClean="0"/>
              <a:t> interviewing techniques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Labor market information</a:t>
            </a:r>
            <a:r>
              <a:rPr lang="en-US" sz="3200" baseline="0" dirty="0" smtClean="0"/>
              <a:t>, which </a:t>
            </a:r>
            <a:r>
              <a:rPr lang="en-US" sz="3200" dirty="0" smtClean="0"/>
              <a:t>is provided</a:t>
            </a:r>
            <a:r>
              <a:rPr lang="en-US" sz="3200" baseline="0" dirty="0" smtClean="0"/>
              <a:t> by the Employment Development Department on its website and includes occupational profiles (and projections of employment) for occupations and industries throughout California. </a:t>
            </a:r>
          </a:p>
          <a:p>
            <a:pPr marL="914400" lvl="1" indent="-457200">
              <a:buFont typeface="Arial" panose="020B0604020202020204" pitchFamily="34" charset="0"/>
              <a:buChar char="•"/>
            </a:pPr>
            <a:r>
              <a:rPr lang="en-US" sz="3200" dirty="0" smtClean="0"/>
              <a:t>Job fairs and other job matching services</a:t>
            </a:r>
          </a:p>
          <a:p>
            <a:pPr marL="914400" lvl="1" indent="-457200">
              <a:buFont typeface="Arial" panose="020B0604020202020204" pitchFamily="34" charset="0"/>
              <a:buChar char="•"/>
            </a:pPr>
            <a:r>
              <a:rPr lang="en-US" sz="3200" dirty="0" smtClean="0"/>
              <a:t>Marketing workers to area employers</a:t>
            </a:r>
          </a:p>
          <a:p>
            <a:pPr marL="914400" lvl="1" indent="-457200">
              <a:buFont typeface="Arial" panose="020B0604020202020204" pitchFamily="34" charset="0"/>
              <a:buChar char="•"/>
            </a:pPr>
            <a:r>
              <a:rPr lang="en-US" sz="3200" dirty="0" smtClean="0"/>
              <a:t>Occupational training</a:t>
            </a:r>
          </a:p>
        </p:txBody>
      </p:sp>
      <p:sp>
        <p:nvSpPr>
          <p:cNvPr id="4" name="Slide Number Placeholder 3"/>
          <p:cNvSpPr>
            <a:spLocks noGrp="1"/>
          </p:cNvSpPr>
          <p:nvPr>
            <p:ph type="sldNum" sz="quarter" idx="10"/>
          </p:nvPr>
        </p:nvSpPr>
        <p:spPr/>
        <p:txBody>
          <a:bodyPr/>
          <a:lstStyle/>
          <a:p>
            <a:fld id="{7F48DEA9-6F4F-4540-9E5D-C6F39079AF72}" type="slidenum">
              <a:rPr lang="en-US" smtClean="0"/>
              <a:t>17</a:t>
            </a:fld>
            <a:endParaRPr lang="en-US" dirty="0"/>
          </a:p>
        </p:txBody>
      </p:sp>
    </p:spTree>
    <p:extLst>
      <p:ext uri="{BB962C8B-B14F-4D97-AF65-F5344CB8AC3E}">
        <p14:creationId xmlns:p14="http://schemas.microsoft.com/office/powerpoint/2010/main" val="248888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AJCC system</a:t>
            </a:r>
            <a:r>
              <a:rPr lang="en-US" b="0" baseline="0" dirty="0" smtClean="0"/>
              <a:t> also offers:</a:t>
            </a:r>
          </a:p>
          <a:p>
            <a:pPr marL="628650" lvl="1" indent="-171450">
              <a:buFont typeface="Arial" panose="020B0604020202020204" pitchFamily="34" charset="0"/>
              <a:buChar char="•"/>
            </a:pPr>
            <a:r>
              <a:rPr lang="en-US" b="0" dirty="0" smtClean="0"/>
              <a:t>Special Services (</a:t>
            </a:r>
            <a:r>
              <a:rPr lang="en-US" dirty="0" smtClean="0"/>
              <a:t>if eligibility requirements are met)</a:t>
            </a:r>
            <a:r>
              <a:rPr lang="en-US" baseline="0" dirty="0" smtClean="0"/>
              <a:t> to </a:t>
            </a:r>
            <a:r>
              <a:rPr lang="en-US" b="1" dirty="0" smtClean="0"/>
              <a:t>Veterans</a:t>
            </a:r>
            <a:r>
              <a:rPr lang="en-US" dirty="0" smtClean="0"/>
              <a:t> (such as one-on-one desk coaching/career counseling/GI Bill), and </a:t>
            </a:r>
            <a:r>
              <a:rPr lang="en-US" b="1" dirty="0" smtClean="0"/>
              <a:t>Youth</a:t>
            </a:r>
            <a:r>
              <a:rPr lang="en-US" dirty="0" smtClean="0"/>
              <a:t> through the Youth Employment Opportunity Program for at-risk youth aged 15-25 years old.</a:t>
            </a:r>
          </a:p>
          <a:p>
            <a:pPr marL="628650" lvl="1" indent="-171450">
              <a:buFont typeface="Arial" panose="020B0604020202020204" pitchFamily="34" charset="0"/>
              <a:buChar char="•"/>
            </a:pPr>
            <a:r>
              <a:rPr lang="en-US" b="1" dirty="0" smtClean="0"/>
              <a:t>Experience Unlimited Job Clubs</a:t>
            </a:r>
            <a:r>
              <a:rPr lang="en-US" b="0" dirty="0" smtClean="0"/>
              <a:t>,</a:t>
            </a:r>
            <a:r>
              <a:rPr lang="en-US" b="0" baseline="0" dirty="0" smtClean="0"/>
              <a:t> which are a </a:t>
            </a:r>
            <a:r>
              <a:rPr lang="en-US" dirty="0" smtClean="0"/>
              <a:t>Job Search association for professional, technical and managerial</a:t>
            </a:r>
          </a:p>
          <a:p>
            <a:pPr marL="628650" lvl="1" indent="-171450">
              <a:buFont typeface="Arial" panose="020B0604020202020204" pitchFamily="34" charset="0"/>
              <a:buChar char="•"/>
            </a:pPr>
            <a:r>
              <a:rPr lang="en-US" b="1" dirty="0" smtClean="0"/>
              <a:t>Employer Recruitments</a:t>
            </a:r>
            <a:r>
              <a:rPr lang="en-US" dirty="0" smtClean="0"/>
              <a:t>- AJCCs host on-site and virtual employer recruitments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AJCCs consider the availability of other resources and grants to pay for training costs such as Temporary Assistance for Needy Families (TANF), State-funded training funds, and Federal Pell Grants, so that WIOA funds supplement other sources of training grants. Y</a:t>
            </a:r>
            <a:r>
              <a:rPr lang="en-US" b="0" baseline="0" dirty="0" smtClean="0"/>
              <a:t>ou can contact your local AJCC for more information on local programs and other community resources.</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b="0" dirty="0" smtClean="0"/>
              <a:t>And, last,</a:t>
            </a:r>
            <a:r>
              <a:rPr lang="en-US" b="0" baseline="0" dirty="0" smtClean="0"/>
              <a:t> but not least, </a:t>
            </a:r>
            <a:r>
              <a:rPr lang="en-US" b="1" dirty="0" smtClean="0"/>
              <a:t>CalJOBS:</a:t>
            </a:r>
            <a:r>
              <a:rPr lang="en-US" b="0" dirty="0" smtClean="0"/>
              <a:t> A no-</a:t>
            </a:r>
            <a:r>
              <a:rPr lang="en-US" b="0" baseline="0" dirty="0" smtClean="0"/>
              <a:t>cost </a:t>
            </a:r>
            <a:r>
              <a:rPr lang="en-US" dirty="0" smtClean="0"/>
              <a:t>Internet job search system accessible from any computer 24 hours a day, 7 days a week. CalJOBS allows you to tailor and save multiple r</a:t>
            </a:r>
            <a:r>
              <a:rPr lang="en-US" dirty="0" smtClean="0">
                <a:latin typeface="Calibri" panose="020F0502020204030204" pitchFamily="34" charset="0"/>
              </a:rPr>
              <a:t>é</a:t>
            </a:r>
            <a:r>
              <a:rPr lang="en-US" dirty="0" smtClean="0"/>
              <a:t>sum</a:t>
            </a:r>
            <a:r>
              <a:rPr lang="en-US" dirty="0" smtClean="0">
                <a:latin typeface="Calibri" panose="020F0502020204030204" pitchFamily="34" charset="0"/>
              </a:rPr>
              <a:t>é</a:t>
            </a:r>
            <a:r>
              <a:rPr lang="en-US" dirty="0" smtClean="0"/>
              <a:t>s to submit to employers. Employers can also view your resume based on key words. In addition, CalJOBS searches the internet and sends emails of job listings that match job search objectives. You</a:t>
            </a:r>
            <a:r>
              <a:rPr lang="en-US" baseline="0" dirty="0" smtClean="0"/>
              <a:t> can a</a:t>
            </a:r>
            <a:r>
              <a:rPr lang="en-US" dirty="0" smtClean="0"/>
              <a:t>ccess CalJOBS</a:t>
            </a:r>
            <a:r>
              <a:rPr lang="en-US" baseline="30000" dirty="0" smtClean="0"/>
              <a:t>SM</a:t>
            </a:r>
            <a:r>
              <a:rPr lang="en-US" dirty="0" smtClean="0"/>
              <a:t> at </a:t>
            </a:r>
            <a:r>
              <a:rPr lang="en-US" u="sng" dirty="0" smtClean="0">
                <a:solidFill>
                  <a:srgbClr val="0000FF"/>
                </a:solidFill>
              </a:rPr>
              <a:t>caljobs.ca.gov</a:t>
            </a:r>
            <a:r>
              <a:rPr lang="en-US" u="none" dirty="0" smtClean="0">
                <a:solidFill>
                  <a:srgbClr val="0000FF"/>
                </a:solidFill>
              </a:rPr>
              <a:t>.</a:t>
            </a:r>
            <a:r>
              <a:rPr lang="en-US" u="none" baseline="0" dirty="0" smtClean="0">
                <a:solidFill>
                  <a:srgbClr val="0000FF"/>
                </a:solidFill>
              </a:rPr>
              <a:t> </a:t>
            </a:r>
          </a:p>
          <a:p>
            <a:pPr marL="628650" lvl="1" indent="-171450">
              <a:buFont typeface="Arial" panose="020B0604020202020204" pitchFamily="34" charset="0"/>
              <a:buChar char="•"/>
            </a:pPr>
            <a:r>
              <a:rPr lang="en-US" dirty="0" smtClean="0">
                <a:effectLst/>
              </a:rPr>
              <a:t>Most UI customers are required </a:t>
            </a:r>
            <a:r>
              <a:rPr lang="en-US" dirty="0" smtClean="0">
                <a:solidFill>
                  <a:schemeClr val="tx1"/>
                </a:solidFill>
                <a:effectLst/>
              </a:rPr>
              <a:t>to register for CalJOBS </a:t>
            </a:r>
            <a:r>
              <a:rPr lang="en-US" dirty="0" smtClean="0">
                <a:effectLst/>
              </a:rPr>
              <a:t>and create an online resume that can be viewed by employers. You must meet this requirement within 21 days of receiving your </a:t>
            </a:r>
            <a:r>
              <a:rPr lang="en-US" i="1" dirty="0" smtClean="0">
                <a:effectLst/>
              </a:rPr>
              <a:t>Notice of Requirement to Register for Work</a:t>
            </a:r>
            <a:r>
              <a:rPr lang="en-US" dirty="0" smtClean="0">
                <a:effectLst/>
              </a:rPr>
              <a:t> (DE 8405) form. Failure to meet this requirement can result in a delay or loss of UI benefits.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18</a:t>
            </a:fld>
            <a:endParaRPr lang="en-US" dirty="0"/>
          </a:p>
        </p:txBody>
      </p:sp>
    </p:spTree>
    <p:extLst>
      <p:ext uri="{BB962C8B-B14F-4D97-AF65-F5344CB8AC3E}">
        <p14:creationId xmlns:p14="http://schemas.microsoft.com/office/powerpoint/2010/main" val="200312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connect with your</a:t>
            </a:r>
            <a:r>
              <a:rPr lang="en-US" baseline="0" dirty="0" smtClean="0"/>
              <a:t> local </a:t>
            </a:r>
            <a:r>
              <a:rPr lang="en-US" dirty="0" smtClean="0"/>
              <a:t>America’s Job Center of California</a:t>
            </a:r>
            <a:r>
              <a:rPr lang="en-US" baseline="30000" dirty="0" smtClean="0"/>
              <a:t>SM</a:t>
            </a:r>
            <a:r>
              <a:rPr lang="en-US" dirty="0" smtClean="0"/>
              <a:t>, you can visit </a:t>
            </a:r>
            <a:r>
              <a:rPr lang="en-US" b="1" dirty="0" smtClean="0"/>
              <a:t>careeronestop.org</a:t>
            </a:r>
            <a:r>
              <a:rPr lang="en-US" b="0" dirty="0" smtClean="0"/>
              <a:t>. In</a:t>
            </a:r>
            <a:r>
              <a:rPr lang="en-US" b="0" baseline="0" dirty="0" smtClean="0"/>
              <a:t> addition to finding local help, this website is your source for career exploration, training and jobs.</a:t>
            </a:r>
          </a:p>
          <a:p>
            <a:endParaRPr lang="en-US" b="0" baseline="0" dirty="0" smtClean="0"/>
          </a:p>
          <a:p>
            <a:endParaRPr lang="en-US" b="0" baseline="0" dirty="0" smtClean="0"/>
          </a:p>
          <a:p>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[LOCAL AREAS</a:t>
            </a:r>
            <a:r>
              <a:rPr lang="en-US" baseline="0" dirty="0" smtClean="0"/>
              <a:t> CAN ADD IN SLIDES FOR THEIR SPECIFIC OFFICES/SERVICES/PROGRAMS/GRANTS AFTER THIS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19</a:t>
            </a:fld>
            <a:endParaRPr lang="en-US" dirty="0"/>
          </a:p>
        </p:txBody>
      </p:sp>
    </p:spTree>
    <p:extLst>
      <p:ext uri="{BB962C8B-B14F-4D97-AF65-F5344CB8AC3E}">
        <p14:creationId xmlns:p14="http://schemas.microsoft.com/office/powerpoint/2010/main" val="238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Rapid Response is a no cost program designed to get you back to work as quickly as possible following a layoff or plant closure. </a:t>
            </a:r>
            <a:r>
              <a:rPr lang="en-US" dirty="0" smtClean="0"/>
              <a:t>The purpose</a:t>
            </a:r>
            <a:r>
              <a:rPr lang="en-US" baseline="0" dirty="0" smtClean="0"/>
              <a:t> of this </a:t>
            </a:r>
            <a:r>
              <a:rPr lang="en-US" dirty="0" smtClean="0"/>
              <a:t>Rapid Response </a:t>
            </a:r>
            <a:r>
              <a:rPr lang="en-US" baseline="0" dirty="0" smtClean="0"/>
              <a:t>Orientation is to:</a:t>
            </a:r>
          </a:p>
          <a:p>
            <a:endParaRPr lang="en-US" baseline="0" dirty="0" smtClean="0"/>
          </a:p>
          <a:p>
            <a:pPr marL="171450" indent="-171450">
              <a:buFont typeface="Arial" panose="020B0604020202020204" pitchFamily="34" charset="0"/>
              <a:buChar char="•"/>
            </a:pPr>
            <a:r>
              <a:rPr lang="en-US" dirty="0" smtClean="0"/>
              <a:t>Provide information on the</a:t>
            </a:r>
            <a:r>
              <a:rPr lang="en-US" baseline="0" dirty="0" smtClean="0"/>
              <a:t> unemployment compensation benefits and programs,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Discuss employment and training programs available</a:t>
            </a:r>
            <a:r>
              <a:rPr lang="en-US" baseline="0" dirty="0" smtClean="0"/>
              <a:t> through the comprehensive one-stop delivery system</a:t>
            </a:r>
            <a:r>
              <a:rPr lang="en-US" dirty="0" smtClean="0"/>
              <a:t>, and </a:t>
            </a:r>
          </a:p>
          <a:p>
            <a:pPr marL="171450" indent="-171450">
              <a:buFont typeface="Arial" panose="020B0604020202020204" pitchFamily="34" charset="0"/>
              <a:buChar char="•"/>
            </a:pPr>
            <a:r>
              <a:rPr lang="en-US" dirty="0" smtClean="0"/>
              <a:t>Connect you to other federal, state, and</a:t>
            </a:r>
            <a:r>
              <a:rPr lang="en-US" baseline="0" dirty="0" smtClean="0"/>
              <a:t> </a:t>
            </a:r>
            <a:r>
              <a:rPr lang="en-US" dirty="0" smtClean="0"/>
              <a:t>local resources.</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These services and resources are customized to your needs, with the goal of minimizing the disruptions on your life associated with job loss. These services are carried out by state and local workforce development agencies in partnership with the America’s Job Center of California</a:t>
            </a:r>
            <a:r>
              <a:rPr lang="en-US" sz="1200" kern="1200" baseline="30000" dirty="0" smtClean="0">
                <a:solidFill>
                  <a:schemeClr val="tx1"/>
                </a:solidFill>
                <a:effectLst/>
                <a:latin typeface="+mn-lt"/>
                <a:ea typeface="+mn-ea"/>
                <a:cs typeface="+mn-cs"/>
              </a:rPr>
              <a:t>SM</a:t>
            </a:r>
            <a:r>
              <a:rPr lang="en-US" sz="1200" kern="1200" dirty="0" smtClean="0">
                <a:solidFill>
                  <a:schemeClr val="tx1"/>
                </a:solidFill>
                <a:effectLst/>
                <a:latin typeface="+mn-lt"/>
                <a:ea typeface="+mn-ea"/>
                <a:cs typeface="+mn-cs"/>
              </a:rPr>
              <a:t> network.</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a:t>
            </a:fld>
            <a:endParaRPr lang="en-US" dirty="0"/>
          </a:p>
        </p:txBody>
      </p:sp>
    </p:spTree>
    <p:extLst>
      <p:ext uri="{BB962C8B-B14F-4D97-AF65-F5344CB8AC3E}">
        <p14:creationId xmlns:p14="http://schemas.microsoft.com/office/powerpoint/2010/main" val="31800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20</a:t>
            </a:fld>
            <a:endParaRPr lang="en-US" dirty="0"/>
          </a:p>
        </p:txBody>
      </p:sp>
    </p:spTree>
    <p:extLst>
      <p:ext uri="{BB962C8B-B14F-4D97-AF65-F5344CB8AC3E}">
        <p14:creationId xmlns:p14="http://schemas.microsoft.com/office/powerpoint/2010/main" val="41338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[OPTIONAL = IF LIMITED ON TIME, THIS SLIDE CAN BE SKIPPED]</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Disability Insurance (DI) is a component of the State Disability Insurance program. It </a:t>
            </a:r>
            <a:r>
              <a:rPr lang="en-US" baseline="0" dirty="0" smtClean="0"/>
              <a:t>provides </a:t>
            </a:r>
            <a:r>
              <a:rPr lang="en-US" dirty="0" smtClean="0">
                <a:effectLst/>
              </a:rPr>
              <a:t>partial wage replacement benefits to eligible California workers who are unable to work due to a non-work-related illness, injury, or pregnancy</a:t>
            </a:r>
            <a:r>
              <a:rPr lang="en-US" baseline="0" dirty="0" smtClean="0">
                <a:effectLst/>
              </a:rPr>
              <a:t> and </a:t>
            </a:r>
            <a:r>
              <a:rPr lang="en-US" sz="1200" baseline="0" dirty="0" smtClean="0"/>
              <a:t>is f</a:t>
            </a:r>
            <a:r>
              <a:rPr lang="en-US" sz="1200" dirty="0" smtClean="0"/>
              <a:t>unded through employee payroll deduction. </a:t>
            </a:r>
            <a:r>
              <a:rPr lang="en-US" dirty="0" smtClean="0">
                <a:effectLst/>
              </a:rPr>
              <a:t>Although work-related disabilities are covered by workers’ compensation laws, DI benefits may also be paid for work-related illness or injuries under certain circumstances.</a:t>
            </a:r>
            <a:endParaRPr lang="en-US" sz="1200" dirty="0" smtClean="0"/>
          </a:p>
          <a:p>
            <a:pPr marL="171450" indent="-171450">
              <a:buFont typeface="Arial" panose="020B0604020202020204" pitchFamily="34" charset="0"/>
              <a:buChar char="•"/>
            </a:pPr>
            <a:r>
              <a:rPr lang="en-US" sz="2000" b="0" dirty="0" smtClean="0"/>
              <a:t>Paid Family Leave (PFL) provides benefits to individuals who need to take time off work to care for a seriously ill child, parent, parent-in-law, grandparent, grandchild, sibling, spouse, or registered domestic partner. Benefits are also available to parents who need time to bond with a new child entering their life either by birth, adoption, or foster care placement.</a:t>
            </a:r>
            <a:r>
              <a:rPr lang="en-US" sz="2000" b="0" baseline="0" dirty="0" smtClean="0"/>
              <a:t> </a:t>
            </a:r>
          </a:p>
          <a:p>
            <a:pPr marL="171450" indent="-171450">
              <a:buFont typeface="Arial" panose="020B0604020202020204" pitchFamily="34" charset="0"/>
              <a:buChar char="•"/>
            </a:pPr>
            <a:r>
              <a:rPr lang="en-US" dirty="0" smtClean="0">
                <a:effectLst/>
              </a:rPr>
              <a:t>It</a:t>
            </a:r>
            <a:r>
              <a:rPr lang="en-US" baseline="0" dirty="0" smtClean="0">
                <a:effectLst/>
              </a:rPr>
              <a:t> is important to note that you cannot collect Disability Insurance at the same time as Unemployment Insurance. </a:t>
            </a:r>
            <a:endParaRPr lang="en-US" dirty="0" smtClean="0">
              <a:effectLst/>
            </a:endParaRPr>
          </a:p>
          <a:p>
            <a:pPr marL="171450" indent="-171450">
              <a:buFont typeface="Arial" panose="020B0604020202020204" pitchFamily="34" charset="0"/>
              <a:buChar char="•"/>
            </a:pPr>
            <a:r>
              <a:rPr lang="en-US" sz="1200" dirty="0" smtClean="0"/>
              <a:t>For additional information on Disability Insurance in California,</a:t>
            </a:r>
            <a:r>
              <a:rPr lang="en-US" sz="1200" baseline="0" dirty="0" smtClean="0"/>
              <a:t> you can</a:t>
            </a:r>
            <a:r>
              <a:rPr lang="en-US" sz="1200" dirty="0" smtClean="0"/>
              <a:t> access the EDD website: </a:t>
            </a:r>
            <a:r>
              <a:rPr lang="en-US" sz="1200" b="1" dirty="0" smtClean="0">
                <a:hlinkClick r:id="rId3"/>
              </a:rPr>
              <a:t>edd.ca.gov/disability</a:t>
            </a:r>
            <a:endParaRPr lang="en-US" sz="1200" b="1"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21</a:t>
            </a:fld>
            <a:endParaRPr lang="en-US" dirty="0"/>
          </a:p>
        </p:txBody>
      </p:sp>
    </p:spTree>
    <p:extLst>
      <p:ext uri="{BB962C8B-B14F-4D97-AF65-F5344CB8AC3E}">
        <p14:creationId xmlns:p14="http://schemas.microsoft.com/office/powerpoint/2010/main" val="32585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pPr marL="171450" indent="-171450">
              <a:buFont typeface="Arial" panose="020B0604020202020204" pitchFamily="34" charset="0"/>
              <a:buChar char="•"/>
            </a:pPr>
            <a:r>
              <a:rPr lang="en-US" dirty="0" smtClean="0"/>
              <a:t>Covered California is a no cost</a:t>
            </a:r>
            <a:r>
              <a:rPr lang="en-US" baseline="0" dirty="0" smtClean="0"/>
              <a:t> </a:t>
            </a:r>
            <a:r>
              <a:rPr lang="en-US" dirty="0" smtClean="0"/>
              <a:t>service that connects Californians with brand-name health insurance under the Patient Protection and Affordable Care Act. </a:t>
            </a:r>
          </a:p>
          <a:p>
            <a:pPr marL="171450" indent="-171450">
              <a:buFont typeface="Arial" panose="020B0604020202020204" pitchFamily="34" charset="0"/>
              <a:buChar char="•"/>
            </a:pPr>
            <a:r>
              <a:rPr lang="en-US" dirty="0" smtClean="0"/>
              <a:t>It’s the only place where you can get financial help when you buy health insurance from well-known companies. </a:t>
            </a:r>
          </a:p>
          <a:p>
            <a:pPr marL="171450" indent="-171450">
              <a:buFont typeface="Arial" panose="020B0604020202020204" pitchFamily="34" charset="0"/>
              <a:buChar char="•"/>
            </a:pPr>
            <a:r>
              <a:rPr lang="en-US" dirty="0" smtClean="0"/>
              <a:t>That means when you apply, you may qualify for a discount on a health plan through Covered California, or get health insurance through the state’s Medi-Cal program. Either way, you’ll have great health coverage.</a:t>
            </a:r>
          </a:p>
        </p:txBody>
      </p:sp>
      <p:sp>
        <p:nvSpPr>
          <p:cNvPr id="4" name="Slide Number Placeholder 3"/>
          <p:cNvSpPr>
            <a:spLocks noGrp="1"/>
          </p:cNvSpPr>
          <p:nvPr>
            <p:ph type="sldNum" sz="quarter" idx="10"/>
          </p:nvPr>
        </p:nvSpPr>
        <p:spPr/>
        <p:txBody>
          <a:bodyPr/>
          <a:lstStyle/>
          <a:p>
            <a:fld id="{7F48DEA9-6F4F-4540-9E5D-C6F39079AF72}" type="slidenum">
              <a:rPr lang="en-US" smtClean="0"/>
              <a:t>22</a:t>
            </a:fld>
            <a:endParaRPr lang="en-US" dirty="0"/>
          </a:p>
        </p:txBody>
      </p:sp>
    </p:spTree>
    <p:extLst>
      <p:ext uri="{BB962C8B-B14F-4D97-AF65-F5344CB8AC3E}">
        <p14:creationId xmlns:p14="http://schemas.microsoft.com/office/powerpoint/2010/main" val="736900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Additional information can be found on the website: </a:t>
            </a:r>
            <a:r>
              <a:rPr lang="en-US" sz="1200" b="1" dirty="0" smtClean="0">
                <a:solidFill>
                  <a:schemeClr val="tx1">
                    <a:lumMod val="50000"/>
                  </a:schemeClr>
                </a:solidFill>
                <a:latin typeface="Calibri" panose="020F0502020204030204" pitchFamily="34" charset="0"/>
                <a:cs typeface="Calibri" panose="020F0502020204030204" pitchFamily="34" charset="0"/>
              </a:rPr>
              <a:t>coveredca.com</a:t>
            </a:r>
          </a:p>
        </p:txBody>
      </p:sp>
      <p:sp>
        <p:nvSpPr>
          <p:cNvPr id="4" name="Slide Number Placeholder 3"/>
          <p:cNvSpPr>
            <a:spLocks noGrp="1"/>
          </p:cNvSpPr>
          <p:nvPr>
            <p:ph type="sldNum" sz="quarter" idx="10"/>
          </p:nvPr>
        </p:nvSpPr>
        <p:spPr/>
        <p:txBody>
          <a:bodyPr/>
          <a:lstStyle/>
          <a:p>
            <a:fld id="{7F48DEA9-6F4F-4540-9E5D-C6F39079AF72}" type="slidenum">
              <a:rPr lang="en-US" smtClean="0"/>
              <a:t>23</a:t>
            </a:fld>
            <a:endParaRPr lang="en-US" dirty="0"/>
          </a:p>
        </p:txBody>
      </p:sp>
    </p:spTree>
    <p:extLst>
      <p:ext uri="{BB962C8B-B14F-4D97-AF65-F5344CB8AC3E}">
        <p14:creationId xmlns:p14="http://schemas.microsoft.com/office/powerpoint/2010/main" val="2299814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r>
              <a:rPr lang="en-US" dirty="0" smtClean="0"/>
              <a:t>There are several U.S. Department of Labor Resources available to you:</a:t>
            </a:r>
          </a:p>
          <a:p>
            <a:endParaRPr lang="en-US" dirty="0" smtClean="0"/>
          </a:p>
          <a:p>
            <a:pPr marL="171450" indent="-171450">
              <a:buFont typeface="Arial" panose="020B0604020202020204" pitchFamily="34" charset="0"/>
              <a:buChar char="•"/>
            </a:pPr>
            <a:r>
              <a:rPr lang="en-US" b="1" dirty="0" smtClean="0"/>
              <a:t>COBRA -The Consolidated Omnibus Budget Reconciliation Act </a:t>
            </a:r>
            <a:r>
              <a:rPr lang="en-US" dirty="0" smtClean="0"/>
              <a:t>is a federal law that extends your current group health insurance when you experience a qualifying event such as termination of employment or reduction of hours to part-time status.</a:t>
            </a:r>
          </a:p>
          <a:p>
            <a:pPr marL="171450" indent="-171450">
              <a:buFont typeface="Arial" panose="020B0604020202020204" pitchFamily="34" charset="0"/>
              <a:buChar char="•"/>
            </a:pPr>
            <a:r>
              <a:rPr lang="en-US" b="1" dirty="0" smtClean="0"/>
              <a:t>HIPAA -Health Insurance Portability and Accountability Act </a:t>
            </a:r>
            <a:r>
              <a:rPr lang="en-US" dirty="0" smtClean="0"/>
              <a:t>provides the ability to transfer and continue health insurance coverage for millions of American workers and their families when they change or lose their jobs</a:t>
            </a:r>
          </a:p>
          <a:p>
            <a:pPr marL="171450" indent="-171450">
              <a:buFont typeface="Arial" panose="020B0604020202020204" pitchFamily="34" charset="0"/>
              <a:buChar char="•"/>
            </a:pPr>
            <a:r>
              <a:rPr lang="en-US" b="1" dirty="0" smtClean="0"/>
              <a:t>The Employee Retirement Income Security Act </a:t>
            </a:r>
            <a:r>
              <a:rPr lang="en-US" dirty="0" smtClean="0"/>
              <a:t>is federal law that sets minimum standards for pension plans in private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additional information, access the website</a:t>
            </a:r>
            <a:r>
              <a:rPr lang="en-US" sz="1200" baseline="0" dirty="0" smtClean="0"/>
              <a:t> at</a:t>
            </a:r>
            <a:r>
              <a:rPr lang="en-US" sz="1200" dirty="0" smtClean="0"/>
              <a:t> </a:t>
            </a:r>
            <a:r>
              <a:rPr lang="en-US" sz="1200" b="1" dirty="0" smtClean="0">
                <a:solidFill>
                  <a:schemeClr val="tx1">
                    <a:lumMod val="50000"/>
                  </a:schemeClr>
                </a:solidFill>
              </a:rPr>
              <a:t>dol.gov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You</a:t>
            </a:r>
            <a:r>
              <a:rPr lang="en-US" sz="1200" baseline="0" dirty="0" smtClean="0"/>
              <a:t> can also contact the </a:t>
            </a:r>
            <a:r>
              <a:rPr lang="en-US" sz="1200" dirty="0" smtClean="0"/>
              <a:t>U.S. Department of Labor’s Employment Benefits Security Administration at 1-866-444-3272.</a:t>
            </a:r>
          </a:p>
        </p:txBody>
      </p:sp>
      <p:sp>
        <p:nvSpPr>
          <p:cNvPr id="4" name="Slide Number Placeholder 3"/>
          <p:cNvSpPr>
            <a:spLocks noGrp="1"/>
          </p:cNvSpPr>
          <p:nvPr>
            <p:ph type="sldNum" sz="quarter" idx="10"/>
          </p:nvPr>
        </p:nvSpPr>
        <p:spPr/>
        <p:txBody>
          <a:bodyPr/>
          <a:lstStyle/>
          <a:p>
            <a:fld id="{7F48DEA9-6F4F-4540-9E5D-C6F39079AF72}" type="slidenum">
              <a:rPr lang="en-US" smtClean="0"/>
              <a:t>24</a:t>
            </a:fld>
            <a:endParaRPr lang="en-US" dirty="0"/>
          </a:p>
        </p:txBody>
      </p:sp>
    </p:spTree>
    <p:extLst>
      <p:ext uri="{BB962C8B-B14F-4D97-AF65-F5344CB8AC3E}">
        <p14:creationId xmlns:p14="http://schemas.microsoft.com/office/powerpoint/2010/main" val="308368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attending todays session. You were presented a lot of information today so:</a:t>
            </a:r>
          </a:p>
          <a:p>
            <a:pPr marL="0" indent="0">
              <a:buFontTx/>
              <a:buNone/>
            </a:pPr>
            <a:endParaRPr lang="en-US" dirty="0" smtClean="0"/>
          </a:p>
          <a:p>
            <a:pPr marL="171450" indent="-171450">
              <a:buFont typeface="Arial" panose="020B0604020202020204" pitchFamily="34" charset="0"/>
              <a:buChar char="•"/>
            </a:pPr>
            <a:r>
              <a:rPr lang="en-US" b="1" dirty="0" smtClean="0"/>
              <a:t>Don’t waste time</a:t>
            </a:r>
            <a:r>
              <a:rPr lang="en-US" dirty="0" smtClean="0"/>
              <a:t> – Contact</a:t>
            </a:r>
            <a:r>
              <a:rPr lang="en-US" baseline="0" dirty="0" smtClean="0"/>
              <a:t> </a:t>
            </a:r>
            <a:r>
              <a:rPr lang="en-US" dirty="0" smtClean="0"/>
              <a:t>your nearest America’s Job Center of CA to expand your work search. </a:t>
            </a:r>
          </a:p>
          <a:p>
            <a:pPr marL="171450" indent="-171450">
              <a:buFont typeface="Arial" panose="020B0604020202020204" pitchFamily="34" charset="0"/>
              <a:buChar char="•"/>
            </a:pPr>
            <a:r>
              <a:rPr lang="en-US" b="1" dirty="0" smtClean="0"/>
              <a:t>Make your plan</a:t>
            </a:r>
            <a:r>
              <a:rPr lang="en-US" dirty="0" smtClean="0"/>
              <a:t>…. Utilize all of the resources mentioned today. We are here to help you.</a:t>
            </a:r>
          </a:p>
          <a:p>
            <a:pPr marL="171450" indent="-171450">
              <a:buFont typeface="Arial" panose="020B0604020202020204" pitchFamily="34" charset="0"/>
              <a:buChar char="•"/>
            </a:pPr>
            <a:r>
              <a:rPr lang="en-US" b="1" dirty="0" smtClean="0"/>
              <a:t>Take action now!</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25</a:t>
            </a:fld>
            <a:endParaRPr lang="en-US" dirty="0"/>
          </a:p>
        </p:txBody>
      </p:sp>
    </p:spTree>
    <p:extLst>
      <p:ext uri="{BB962C8B-B14F-4D97-AF65-F5344CB8AC3E}">
        <p14:creationId xmlns:p14="http://schemas.microsoft.com/office/powerpoint/2010/main" val="148024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anose="020F0502020204030204" pitchFamily="34" charset="0"/>
                <a:cs typeface="Arial" panose="020B0604020202020204" pitchFamily="34" charset="0"/>
              </a:rPr>
              <a:t>The Unemployment Insurance benefits program provides:</a:t>
            </a:r>
          </a:p>
          <a:p>
            <a:pPr marL="171450" indent="-171450">
              <a:buFont typeface="Arial" panose="020B0604020202020204" pitchFamily="34" charset="0"/>
              <a:buChar char="•"/>
            </a:pPr>
            <a:r>
              <a:rPr lang="en-US" baseline="0" dirty="0" smtClean="0"/>
              <a:t>A p</a:t>
            </a:r>
            <a:r>
              <a:rPr lang="en-US" dirty="0" smtClean="0"/>
              <a:t>artial, temporary</a:t>
            </a:r>
            <a:r>
              <a:rPr lang="en-US" baseline="0" dirty="0" smtClean="0"/>
              <a:t> </a:t>
            </a:r>
            <a:r>
              <a:rPr lang="en-US" dirty="0" smtClean="0"/>
              <a:t>income replacement for employees who have lost their jobs or have had their hours reduced due to no fault of their own.</a:t>
            </a:r>
          </a:p>
          <a:p>
            <a:pPr marL="171450" indent="-171450">
              <a:buFont typeface="Arial" panose="020B0604020202020204" pitchFamily="34" charset="0"/>
              <a:buChar char="•"/>
            </a:pPr>
            <a:r>
              <a:rPr lang="en-US" dirty="0" smtClean="0"/>
              <a:t>Funded by employers at no cost to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Regular Unemployment Insurance (UI) claim weekly benefit amounts range from $40 to $450 based on previous earnings.</a:t>
            </a:r>
            <a:r>
              <a:rPr lang="en-US" dirty="0" smtClean="0">
                <a:solidFill>
                  <a:schemeClr val="bg1"/>
                </a:solidFill>
                <a:latin typeface="Calibri" panose="020F0502020204030204" pitchFamily="34" charset="0"/>
                <a:cs typeface="Arial" panose="020B0604020202020204" pitchFamily="34" charset="0"/>
              </a:rPr>
              <a:t> When filing for UI benefits, you must have earned enough wages during the base period to establish a claim.</a:t>
            </a:r>
            <a:r>
              <a:rPr lang="en-US" sz="1200" dirty="0" smtClean="0"/>
              <a:t> </a:t>
            </a:r>
            <a:r>
              <a:rPr lang="en-US" baseline="0" dirty="0" smtClean="0">
                <a:solidFill>
                  <a:schemeClr val="bg1"/>
                </a:solidFill>
                <a:latin typeface="Calibri" panose="020F0502020204030204" pitchFamily="34" charset="0"/>
                <a:cs typeface="Arial" panose="020B0604020202020204" pitchFamily="34" charset="0"/>
              </a:rPr>
              <a:t>The UI</a:t>
            </a:r>
            <a:r>
              <a:rPr lang="en-US" dirty="0" smtClean="0">
                <a:solidFill>
                  <a:schemeClr val="bg1"/>
                </a:solidFill>
                <a:latin typeface="Calibri" panose="020F0502020204030204" pitchFamily="34" charset="0"/>
                <a:cs typeface="Arial" panose="020B0604020202020204" pitchFamily="34" charset="0"/>
              </a:rPr>
              <a:t> base period is a specific 12-month term the EDD uses to see if you earned enough wages to establish a UI claim. </a:t>
            </a:r>
            <a:r>
              <a:rPr lang="en-US" baseline="0" dirty="0" smtClean="0"/>
              <a:t>The length of your claim depends on your wages.</a:t>
            </a:r>
            <a:endParaRPr lang="en-US" sz="1200" dirty="0" smtClean="0">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3</a:t>
            </a:fld>
            <a:endParaRPr lang="en-US" dirty="0"/>
          </a:p>
        </p:txBody>
      </p:sp>
    </p:spTree>
    <p:extLst>
      <p:ext uri="{BB962C8B-B14F-4D97-AF65-F5344CB8AC3E}">
        <p14:creationId xmlns:p14="http://schemas.microsoft.com/office/powerpoint/2010/main" val="231762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4</a:t>
            </a:fld>
            <a:endParaRPr lang="en-US" dirty="0"/>
          </a:p>
        </p:txBody>
      </p:sp>
    </p:spTree>
    <p:extLst>
      <p:ext uri="{BB962C8B-B14F-4D97-AF65-F5344CB8AC3E}">
        <p14:creationId xmlns:p14="http://schemas.microsoft.com/office/powerpoint/2010/main" val="301544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apply for Unemployment</a:t>
            </a:r>
            <a:r>
              <a:rPr lang="en-US" baseline="0" dirty="0" smtClean="0"/>
              <a:t> insurance claims, you can f</a:t>
            </a:r>
            <a:r>
              <a:rPr lang="en-US" dirty="0" smtClean="0"/>
              <a:t>ile online, by phone</a:t>
            </a:r>
            <a:r>
              <a:rPr lang="en-US" baseline="0" dirty="0" smtClean="0"/>
              <a:t>, fax, or mail. </a:t>
            </a:r>
          </a:p>
          <a:p>
            <a:endParaRPr lang="en-US" baseline="0" dirty="0" smtClean="0"/>
          </a:p>
          <a:p>
            <a:r>
              <a:rPr lang="en-US" b="1" dirty="0" smtClean="0"/>
              <a:t>Online:</a:t>
            </a:r>
          </a:p>
          <a:p>
            <a:pPr marL="628650" lvl="1" indent="-171450">
              <a:buFont typeface="Arial" panose="020B0604020202020204" pitchFamily="34" charset="0"/>
              <a:buChar char="•"/>
            </a:pPr>
            <a:r>
              <a:rPr lang="en-US" dirty="0" smtClean="0"/>
              <a:t>UI Online</a:t>
            </a:r>
            <a:r>
              <a:rPr lang="en-US" baseline="30000" dirty="0" smtClean="0"/>
              <a:t>SM</a:t>
            </a:r>
            <a:r>
              <a:rPr lang="en-US" dirty="0" smtClean="0"/>
              <a:t> is the fastest way to file a</a:t>
            </a:r>
            <a:r>
              <a:rPr lang="en-US" baseline="0" dirty="0" smtClean="0"/>
              <a:t> claim </a:t>
            </a:r>
            <a:r>
              <a:rPr lang="en-US" dirty="0" smtClean="0"/>
              <a:t>at </a:t>
            </a:r>
            <a:r>
              <a:rPr lang="en-US" b="1" dirty="0" smtClean="0"/>
              <a:t>edd.ca.gov/UI_Online</a:t>
            </a:r>
            <a:r>
              <a:rPr lang="en-US" b="0" dirty="0" smtClean="0"/>
              <a:t>. The system</a:t>
            </a:r>
            <a:r>
              <a:rPr lang="en-US" b="0" baseline="0" dirty="0" smtClean="0"/>
              <a:t> is </a:t>
            </a:r>
            <a:r>
              <a:rPr lang="en-US" b="0" dirty="0" smtClean="0"/>
              <a:t>available 7 days a week, 24 hours a day. </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5</a:t>
            </a:fld>
            <a:endParaRPr lang="en-US" dirty="0"/>
          </a:p>
        </p:txBody>
      </p:sp>
    </p:spTree>
    <p:extLst>
      <p:ext uri="{BB962C8B-B14F-4D97-AF65-F5344CB8AC3E}">
        <p14:creationId xmlns:p14="http://schemas.microsoft.com/office/powerpoint/2010/main" val="61847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Create a Benefit Programs Online login to access UI Online.</a:t>
            </a:r>
          </a:p>
          <a:p>
            <a:pPr marL="1085850" lvl="2" indent="-171450">
              <a:buFont typeface="Arial" panose="020B0604020202020204" pitchFamily="34" charset="0"/>
              <a:buChar char="•"/>
            </a:pPr>
            <a:r>
              <a:rPr lang="en-US" b="0" dirty="0" smtClean="0"/>
              <a:t>When applying for UI benefits, you will need your Driver License or ID; last employer name and address; dates of employment; name of supervisor</a:t>
            </a:r>
          </a:p>
          <a:p>
            <a:pPr marL="1085850" lvl="2" indent="-171450">
              <a:buFont typeface="Arial" panose="020B0604020202020204" pitchFamily="34" charset="0"/>
              <a:buChar char="•"/>
            </a:pPr>
            <a:r>
              <a:rPr lang="en-US" b="0" dirty="0" smtClean="0"/>
              <a:t>To comply with fraud prevention, you may be asked several security questions when you apply for UI.</a:t>
            </a:r>
          </a:p>
          <a:p>
            <a:pPr marL="1085850" lvl="2" indent="-171450">
              <a:buFont typeface="Arial" panose="020B0604020202020204" pitchFamily="34" charset="0"/>
              <a:buChar char="•"/>
            </a:pPr>
            <a:r>
              <a:rPr lang="en-US" dirty="0" smtClean="0"/>
              <a:t>Claimants may receive a confirmation email within a few days notifying them that a UI Online account has been created for them.</a:t>
            </a:r>
          </a:p>
          <a:p>
            <a:pPr marL="628650" lvl="1" indent="-171450">
              <a:buFont typeface="Arial" panose="020B0604020202020204" pitchFamily="34" charset="0"/>
              <a:buChar char="•"/>
            </a:pPr>
            <a:r>
              <a:rPr lang="en-US" dirty="0" smtClean="0"/>
              <a:t>UI Online</a:t>
            </a:r>
            <a:r>
              <a:rPr lang="en-US" baseline="30000" dirty="0" smtClean="0"/>
              <a:t>SM</a:t>
            </a:r>
            <a:r>
              <a:rPr lang="en-US" dirty="0" smtClean="0"/>
              <a:t> technical assistance is available daily from 8 a.m. to 8 p.m. to help with registration and password resets.</a:t>
            </a:r>
          </a:p>
          <a:p>
            <a:r>
              <a:rPr lang="en-US" b="1" dirty="0" smtClean="0"/>
              <a:t>Phone: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calling to file your claim, you can expect extreme wait times</a:t>
            </a:r>
            <a:r>
              <a:rPr lang="en-US" baseline="0" dirty="0" smtClean="0"/>
              <a:t>. The phone lines are only available to talk to a representative on </a:t>
            </a:r>
            <a:r>
              <a:rPr lang="en-US" dirty="0" smtClean="0"/>
              <a:t>Monday through Friday 8 AM – 8 PM.</a:t>
            </a:r>
          </a:p>
          <a:p>
            <a:pPr lvl="1"/>
            <a:endParaRPr lang="en-US" dirty="0" smtClean="0"/>
          </a:p>
          <a:p>
            <a:r>
              <a:rPr lang="en-US" b="1" dirty="0" smtClean="0"/>
              <a:t>Fax/Mail: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Provide all required information to avoid processing delays.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Complete the paper application and submit as directed on the form. The</a:t>
            </a:r>
            <a:r>
              <a:rPr lang="en-US" baseline="0" dirty="0" smtClean="0"/>
              <a:t> application can be found at </a:t>
            </a:r>
            <a:r>
              <a:rPr lang="en-US" sz="1200" b="1" dirty="0" smtClean="0"/>
              <a:t>edd.ca.gov/unemployment/Filing_a_Claim.htm.</a:t>
            </a:r>
            <a:r>
              <a:rPr lang="en-US" dirty="0" smtClean="0"/>
              <a:t> Allow additional time for processing,</a:t>
            </a:r>
            <a:r>
              <a:rPr lang="en-US" baseline="0" dirty="0" smtClean="0"/>
              <a:t> especially with </a:t>
            </a:r>
            <a:r>
              <a:rPr lang="en-US" dirty="0" smtClean="0"/>
              <a:t>mail delivery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r>
              <a:rPr lang="en-US" b="1" u="sng" dirty="0" smtClean="0"/>
              <a:t>Tips for Filing a Claim:</a:t>
            </a:r>
          </a:p>
          <a:p>
            <a:pPr marL="171450" indent="-171450">
              <a:buFont typeface="Arial" panose="020B0604020202020204" pitchFamily="34" charset="0"/>
              <a:buChar char="•"/>
            </a:pPr>
            <a:r>
              <a:rPr lang="en-US" dirty="0" smtClean="0"/>
              <a:t>Gather your employment information for the past 18 months.</a:t>
            </a:r>
          </a:p>
          <a:p>
            <a:pPr marL="171450" indent="-171450">
              <a:buFont typeface="Arial" panose="020B0604020202020204" pitchFamily="34" charset="0"/>
              <a:buChar char="•"/>
            </a:pPr>
            <a:r>
              <a:rPr lang="en-US" dirty="0" smtClean="0"/>
              <a:t>Apply through UI Online</a:t>
            </a:r>
            <a:r>
              <a:rPr lang="en-US" baseline="30000" dirty="0" smtClean="0"/>
              <a:t>SM</a:t>
            </a:r>
            <a:r>
              <a:rPr lang="en-US" dirty="0" smtClean="0"/>
              <a:t> for the fastest processing.</a:t>
            </a:r>
          </a:p>
          <a:p>
            <a:pPr marL="171450" indent="-171450">
              <a:buFont typeface="Arial" panose="020B0604020202020204" pitchFamily="34" charset="0"/>
              <a:buChar char="•"/>
            </a:pPr>
            <a:r>
              <a:rPr lang="en-US" dirty="0" smtClean="0"/>
              <a:t>Use the Save as Draft feature if you need more time to complete the online application; you have until 8 p.m. on Saturday.</a:t>
            </a:r>
          </a:p>
          <a:p>
            <a:pPr marL="171450" indent="-171450">
              <a:buFont typeface="Arial" panose="020B0604020202020204" pitchFamily="34" charset="0"/>
              <a:buChar char="•"/>
            </a:pPr>
            <a:r>
              <a:rPr lang="en-US" dirty="0" smtClean="0"/>
              <a:t>When selecting your industry and occupation, select the one that best describes your job. </a:t>
            </a:r>
          </a:p>
          <a:p>
            <a:pPr marL="171450" indent="-171450">
              <a:buFont typeface="Arial" panose="020B0604020202020204" pitchFamily="34" charset="0"/>
              <a:buChar char="•"/>
            </a:pPr>
            <a:r>
              <a:rPr lang="en-US" dirty="0" smtClean="0"/>
              <a:t>Do not indicate you’re out of work due to a strike or lockout unless it’s a result of a labor union dispute over working conditions.</a:t>
            </a:r>
          </a:p>
          <a:p>
            <a:pPr marL="171450" indent="-171450">
              <a:buFont typeface="Arial" panose="020B0604020202020204" pitchFamily="34" charset="0"/>
              <a:buChar char="•"/>
            </a:pPr>
            <a:r>
              <a:rPr lang="en-US" dirty="0" smtClean="0"/>
              <a:t>See our YouTube video, How to Apply for UI Benefits (File a Claim).</a:t>
            </a:r>
          </a:p>
        </p:txBody>
      </p:sp>
      <p:sp>
        <p:nvSpPr>
          <p:cNvPr id="4" name="Slide Number Placeholder 3"/>
          <p:cNvSpPr>
            <a:spLocks noGrp="1"/>
          </p:cNvSpPr>
          <p:nvPr>
            <p:ph type="sldNum" sz="quarter" idx="10"/>
          </p:nvPr>
        </p:nvSpPr>
        <p:spPr/>
        <p:txBody>
          <a:bodyPr/>
          <a:lstStyle/>
          <a:p>
            <a:fld id="{7F48DEA9-6F4F-4540-9E5D-C6F39079AF72}" type="slidenum">
              <a:rPr lang="en-US" smtClean="0"/>
              <a:t>6</a:t>
            </a:fld>
            <a:endParaRPr lang="en-US" dirty="0"/>
          </a:p>
        </p:txBody>
      </p:sp>
    </p:spTree>
    <p:extLst>
      <p:ext uri="{BB962C8B-B14F-4D97-AF65-F5344CB8AC3E}">
        <p14:creationId xmlns:p14="http://schemas.microsoft.com/office/powerpoint/2010/main" val="232503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r>
              <a:rPr lang="en-US" dirty="0" smtClean="0"/>
              <a:t>Note:</a:t>
            </a:r>
            <a:r>
              <a:rPr lang="en-US" baseline="0" dirty="0" smtClean="0"/>
              <a:t> Some customers will have their UI Online account created automatically after they apply for benefits. </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7</a:t>
            </a:fld>
            <a:endParaRPr lang="en-US" dirty="0"/>
          </a:p>
        </p:txBody>
      </p:sp>
    </p:spTree>
    <p:extLst>
      <p:ext uri="{BB962C8B-B14F-4D97-AF65-F5344CB8AC3E}">
        <p14:creationId xmlns:p14="http://schemas.microsoft.com/office/powerpoint/2010/main" val="356552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pPr>
            <a:r>
              <a:rPr lang="en-US" dirty="0" smtClean="0"/>
              <a:t>This is one piece of information you will receive after you file for unemployment insurance benefits. You will receive this award letter before any determination is made regarding your eligibility so that you can verify the information is accurate and you know what you can potentially receive.  If you need additional information refer to the “Unemployment Insurance Benefits: What You Need to Know” (DE 1275B) booklet available online at:  </a:t>
            </a:r>
            <a:r>
              <a:rPr lang="en-US" dirty="0" smtClean="0">
                <a:hlinkClick r:id="rId3"/>
              </a:rPr>
              <a:t>www.edd.ca.gov/Unemployment</a:t>
            </a:r>
            <a:r>
              <a:rPr lang="en-US" dirty="0" smtClean="0"/>
              <a:t> under the “Forms and Publications” link.</a:t>
            </a:r>
          </a:p>
          <a:p>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t>8</a:t>
            </a:fld>
            <a:endParaRPr lang="en-US" dirty="0"/>
          </a:p>
        </p:txBody>
      </p:sp>
    </p:spTree>
    <p:extLst>
      <p:ext uri="{BB962C8B-B14F-4D97-AF65-F5344CB8AC3E}">
        <p14:creationId xmlns:p14="http://schemas.microsoft.com/office/powerpoint/2010/main" val="208566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p:txBody>
      </p:sp>
      <p:sp>
        <p:nvSpPr>
          <p:cNvPr id="4" name="Slide Number Placeholder 3"/>
          <p:cNvSpPr>
            <a:spLocks noGrp="1"/>
          </p:cNvSpPr>
          <p:nvPr>
            <p:ph type="sldNum" sz="quarter" idx="10"/>
          </p:nvPr>
        </p:nvSpPr>
        <p:spPr/>
        <p:txBody>
          <a:bodyPr/>
          <a:lstStyle/>
          <a:p>
            <a:fld id="{7F48DEA9-6F4F-4540-9E5D-C6F39079AF72}" type="slidenum">
              <a:rPr lang="en-US" smtClean="0"/>
              <a:t>9</a:t>
            </a:fld>
            <a:endParaRPr lang="en-US" dirty="0"/>
          </a:p>
        </p:txBody>
      </p:sp>
    </p:spTree>
    <p:extLst>
      <p:ext uri="{BB962C8B-B14F-4D97-AF65-F5344CB8AC3E}">
        <p14:creationId xmlns:p14="http://schemas.microsoft.com/office/powerpoint/2010/main" val="137839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resent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9AFCD-CC86-4465-AD95-85D2B9349B6C}"/>
              </a:ext>
            </a:extLst>
          </p:cNvPr>
          <p:cNvSpPr>
            <a:spLocks noGrp="1"/>
          </p:cNvSpPr>
          <p:nvPr>
            <p:ph type="ctrTitle"/>
          </p:nvPr>
        </p:nvSpPr>
        <p:spPr>
          <a:xfrm>
            <a:off x="1524000" y="1334730"/>
            <a:ext cx="9144000" cy="1848417"/>
          </a:xfrm>
        </p:spPr>
        <p:txBody>
          <a:bodyPr anchor="b"/>
          <a:lstStyle>
            <a:lvl1pPr algn="ctr">
              <a:defRPr sz="6000">
                <a:solidFill>
                  <a:schemeClr val="tx1">
                    <a:lumMod val="50000"/>
                  </a:schemeClr>
                </a:solidFill>
              </a:defRPr>
            </a:lvl1pPr>
          </a:lstStyle>
          <a:p>
            <a:r>
              <a:rPr lang="en-US" dirty="0" smtClean="0"/>
              <a:t>Click to edit Master title style</a:t>
            </a:r>
            <a:endParaRPr lang="en-US" dirty="0"/>
          </a:p>
        </p:txBody>
      </p:sp>
      <p:sp>
        <p:nvSpPr>
          <p:cNvPr id="3" name="Subtitle 2">
            <a:extLst>
              <a:ext uri="{FF2B5EF4-FFF2-40B4-BE49-F238E27FC236}">
                <a16:creationId xmlns="" xmlns:a16="http://schemas.microsoft.com/office/drawing/2014/main" id="{88607509-85B2-495C-82A8-989CA9862B09}"/>
              </a:ext>
            </a:extLst>
          </p:cNvPr>
          <p:cNvSpPr>
            <a:spLocks noGrp="1"/>
          </p:cNvSpPr>
          <p:nvPr>
            <p:ph type="subTitle" idx="1"/>
          </p:nvPr>
        </p:nvSpPr>
        <p:spPr>
          <a:xfrm>
            <a:off x="1524000" y="3183147"/>
            <a:ext cx="9144000" cy="2467155"/>
          </a:xfrm>
        </p:spPr>
        <p:txBody>
          <a:bodyPr/>
          <a:lstStyle>
            <a:lvl1pPr marL="0" indent="0" algn="ctr">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
        <p:nvSpPr>
          <p:cNvPr id="15"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0099670" y="-2205491"/>
            <a:ext cx="2472923" cy="2524432"/>
          </a:xfrm>
          <a:prstGeom prst="roundRect">
            <a:avLst>
              <a:gd name="adj" fmla="val 11080"/>
            </a:avLst>
          </a:prstGeom>
          <a:solidFill>
            <a:srgbClr val="CF7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9047252" y="-1636868"/>
            <a:ext cx="2472923" cy="2524432"/>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126018">
            <a:off x="588781" y="5594310"/>
            <a:ext cx="602906" cy="632326"/>
          </a:xfrm>
          <a:prstGeom prst="roundRect">
            <a:avLst>
              <a:gd name="adj" fmla="val 11080"/>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126018">
            <a:off x="457932" y="5120725"/>
            <a:ext cx="723412" cy="723412"/>
          </a:xfrm>
          <a:prstGeom prst="roundRect">
            <a:avLst>
              <a:gd name="adj" fmla="val 11080"/>
            </a:avLst>
          </a:prstGeom>
          <a:solidFill>
            <a:srgbClr val="0058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9062939">
            <a:off x="227408" y="6187327"/>
            <a:ext cx="490942" cy="490942"/>
          </a:xfrm>
          <a:prstGeom prst="roundRect">
            <a:avLst>
              <a:gd name="adj" fmla="val 11080"/>
            </a:avLst>
          </a:prstGeom>
          <a:solidFill>
            <a:srgbClr val="0058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2698007" y="6277553"/>
            <a:ext cx="1390914" cy="587557"/>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7" descr="This is a shape.">
            <a:extLst>
              <a:ext uri="{FF2B5EF4-FFF2-40B4-BE49-F238E27FC236}">
                <a16:creationId xmlns="" xmlns:a16="http://schemas.microsoft.com/office/drawing/2014/main" id="{9BCCD400-5AC0-46BA-AF0D-532EA062DDFE}"/>
              </a:ext>
              <a:ext uri="{C183D7F6-B498-43B3-948B-1728B52AA6E4}">
                <adec:decorative xmlns="" xmlns:adec="http://schemas.microsoft.com/office/drawing/2017/decorative" val="1"/>
              </a:ext>
            </a:extLst>
          </p:cNvPr>
          <p:cNvSpPr/>
          <p:nvPr userDrawn="1"/>
        </p:nvSpPr>
        <p:spPr>
          <a:xfrm>
            <a:off x="0" y="-23962"/>
            <a:ext cx="2363507" cy="2108500"/>
          </a:xfrm>
          <a:custGeom>
            <a:avLst/>
            <a:gdLst>
              <a:gd name="connsiteX0" fmla="*/ 0 w 2739184"/>
              <a:gd name="connsiteY0" fmla="*/ 0 h 2840643"/>
              <a:gd name="connsiteX1" fmla="*/ 2501897 w 2739184"/>
              <a:gd name="connsiteY1" fmla="*/ 0 h 2840643"/>
              <a:gd name="connsiteX2" fmla="*/ 2619703 w 2739184"/>
              <a:gd name="connsiteY2" fmla="*/ 117806 h 2840643"/>
              <a:gd name="connsiteX3" fmla="*/ 2619703 w 2739184"/>
              <a:gd name="connsiteY3" fmla="*/ 694710 h 2840643"/>
              <a:gd name="connsiteX4" fmla="*/ 593251 w 2739184"/>
              <a:gd name="connsiteY4" fmla="*/ 2721162 h 2840643"/>
              <a:gd name="connsiteX5" fmla="*/ 16347 w 2739184"/>
              <a:gd name="connsiteY5" fmla="*/ 2721162 h 2840643"/>
              <a:gd name="connsiteX6" fmla="*/ 0 w 2739184"/>
              <a:gd name="connsiteY6" fmla="*/ 2704815 h 2840643"/>
              <a:gd name="connsiteX7" fmla="*/ 0 w 2739184"/>
              <a:gd name="connsiteY7" fmla="*/ 0 h 28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184" h="2840643">
                <a:moveTo>
                  <a:pt x="0" y="0"/>
                </a:moveTo>
                <a:lnTo>
                  <a:pt x="2501897" y="0"/>
                </a:lnTo>
                <a:lnTo>
                  <a:pt x="2619703" y="117806"/>
                </a:lnTo>
                <a:cubicBezTo>
                  <a:pt x="2779011" y="277113"/>
                  <a:pt x="2779011" y="535403"/>
                  <a:pt x="2619703" y="694710"/>
                </a:cubicBezTo>
                <a:lnTo>
                  <a:pt x="593251" y="2721162"/>
                </a:lnTo>
                <a:cubicBezTo>
                  <a:pt x="433944" y="2880470"/>
                  <a:pt x="175654" y="2880470"/>
                  <a:pt x="16347" y="2721162"/>
                </a:cubicBezTo>
                <a:lnTo>
                  <a:pt x="0" y="2704815"/>
                </a:lnTo>
                <a:lnTo>
                  <a:pt x="0" y="0"/>
                </a:ln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907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locks Cont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864159" y="1366576"/>
            <a:ext cx="489354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6461090" y="1366576"/>
            <a:ext cx="490359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460" y="5896381"/>
            <a:ext cx="2258540" cy="825094"/>
          </a:xfrm>
          <a:prstGeom prst="rect">
            <a:avLst/>
          </a:prstGeom>
        </p:spPr>
      </p:pic>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7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Blocks Tex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4013" y="1143000"/>
            <a:ext cx="4923691"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440993" y="1143000"/>
            <a:ext cx="4913644"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97416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838200" y="525818"/>
            <a:ext cx="10591800"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Break</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46967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able Placeholder 6"/>
          <p:cNvSpPr>
            <a:spLocks noGrp="1"/>
          </p:cNvSpPr>
          <p:nvPr>
            <p:ph type="tbl" sz="quarter" idx="10"/>
          </p:nvPr>
        </p:nvSpPr>
        <p:spPr>
          <a:xfrm>
            <a:off x="736600" y="1363134"/>
            <a:ext cx="10735733" cy="4489015"/>
          </a:xfrm>
        </p:spPr>
        <p:txBody>
          <a:bodyPr/>
          <a:lstStyle/>
          <a:p>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39790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04875" y="1354667"/>
            <a:ext cx="10399713" cy="4497482"/>
          </a:xfrm>
        </p:spPr>
        <p:txBody>
          <a:bodyPr/>
          <a:lstStyle/>
          <a:p>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10412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p:cNvSpPr>
            <a:spLocks noGrp="1"/>
          </p:cNvSpPr>
          <p:nvPr>
            <p:ph type="title"/>
          </p:nvPr>
        </p:nvSpPr>
        <p:spPr>
          <a:xfrm>
            <a:off x="838200" y="2811308"/>
            <a:ext cx="10515600" cy="997196"/>
          </a:xfrm>
        </p:spPr>
        <p:txBody>
          <a:bodyPr/>
          <a:lstStyle>
            <a:lvl1pPr algn="ctr">
              <a:defRPr>
                <a:solidFill>
                  <a:schemeClr val="tx1"/>
                </a:solidFill>
              </a:defRPr>
            </a:lvl1pPr>
          </a:lstStyle>
          <a:p>
            <a:r>
              <a:rPr lang="en-US" sz="7200" dirty="0">
                <a:solidFill>
                  <a:schemeClr val="tx1"/>
                </a:solidFill>
              </a:rPr>
              <a:t>Thank </a:t>
            </a:r>
            <a:r>
              <a:rPr lang="en-US" sz="7200" dirty="0" smtClean="0">
                <a:solidFill>
                  <a:schemeClr val="tx1"/>
                </a:solidFill>
              </a:rPr>
              <a:t>You</a:t>
            </a:r>
            <a:endParaRPr lang="en-US" sz="7200" dirty="0">
              <a:solidFill>
                <a:schemeClr val="tx1"/>
              </a:solidFill>
            </a:endParaRPr>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6098854" y="5826884"/>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87521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69823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91381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Appendix</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1945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A/EEO Statem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728133" y="2726874"/>
            <a:ext cx="10752667" cy="871649"/>
          </a:xfrm>
        </p:spPr>
        <p:txBody>
          <a:bodyPr wrap="square" lIns="0" tIns="0" rIns="0" bIns="0" anchor="t">
            <a:spAutoFit/>
          </a:bodyPr>
          <a:lstStyle>
            <a:lvl1pPr algn="l">
              <a:defRPr sz="3600" cap="none" baseline="0">
                <a:solidFill>
                  <a:schemeClr val="tx1">
                    <a:lumMod val="50000"/>
                  </a:schemeClr>
                </a:solidFill>
              </a:defRPr>
            </a:lvl1pPr>
          </a:lstStyle>
          <a:p>
            <a:pPr>
              <a:lnSpc>
                <a:spcPct val="118000"/>
              </a:lnSpc>
            </a:pPr>
            <a:r>
              <a:rPr lang="en-US" sz="2400" spc="100" dirty="0" smtClean="0">
                <a:solidFill>
                  <a:schemeClr val="tx1"/>
                </a:solidFill>
                <a:latin typeface="+mj-lt"/>
              </a:rPr>
              <a:t>The EDD is an equal opportunity employer/program. Auxiliary aids and services are available upon request to individuals with disabilities. </a:t>
            </a:r>
            <a:endParaRPr lang="en-US" sz="2400" spc="100" dirty="0">
              <a:solidFill>
                <a:schemeClr val="tx1"/>
              </a:solidFill>
              <a:latin typeface="+mj-lt"/>
            </a:endParaRPr>
          </a:p>
        </p:txBody>
      </p:sp>
      <p:sp>
        <p:nvSpPr>
          <p:cNvPr id="9"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157171" y="5809950"/>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7986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Tips">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544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6978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046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25826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46382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ullet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09621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umber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2758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0"/>
          </p:nvPr>
        </p:nvSpPr>
        <p:spPr>
          <a:xfrm>
            <a:off x="736600" y="1035102"/>
            <a:ext cx="10735732" cy="3697287"/>
          </a:xfrm>
        </p:spPr>
        <p:txBody>
          <a:bodyPr/>
          <a:lstStyle/>
          <a:p>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11"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3958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8" name="Content Placeholder 7"/>
          <p:cNvSpPr>
            <a:spLocks noGrp="1"/>
          </p:cNvSpPr>
          <p:nvPr>
            <p:ph sz="quarter" idx="13"/>
          </p:nvPr>
        </p:nvSpPr>
        <p:spPr>
          <a:xfrm>
            <a:off x="736599" y="1352550"/>
            <a:ext cx="10735733" cy="3375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5628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759117-0F16-48ED-9718-C5D09846F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FAB745ED-7A57-4683-810C-5E500392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E365B1BF-AD50-4239-805D-33B3AEE52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 xmlns:a16="http://schemas.microsoft.com/office/drawing/2014/main" id="{CB879871-3CD6-4A1B-A275-2552C7EB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Logo Here</a:t>
            </a:r>
          </a:p>
        </p:txBody>
      </p:sp>
      <p:sp>
        <p:nvSpPr>
          <p:cNvPr id="6" name="Slide Number Placeholder 5">
            <a:extLst>
              <a:ext uri="{FF2B5EF4-FFF2-40B4-BE49-F238E27FC236}">
                <a16:creationId xmlns="" xmlns:a16="http://schemas.microsoft.com/office/drawing/2014/main" id="{33081636-41B2-41A0-9EEE-E0104F88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50806-BABF-4915-9689-3B9956D1C75C}" type="slidenum">
              <a:rPr lang="en-US" smtClean="0"/>
              <a:t>‹#›</a:t>
            </a:fld>
            <a:endParaRPr lang="en-US" dirty="0"/>
          </a:p>
        </p:txBody>
      </p:sp>
    </p:spTree>
    <p:extLst>
      <p:ext uri="{BB962C8B-B14F-4D97-AF65-F5344CB8AC3E}">
        <p14:creationId xmlns:p14="http://schemas.microsoft.com/office/powerpoint/2010/main" val="1116634034"/>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6" r:id="rId3"/>
    <p:sldLayoutId id="2147483664" r:id="rId4"/>
    <p:sldLayoutId id="2147483654" r:id="rId5"/>
    <p:sldLayoutId id="2147483659" r:id="rId6"/>
    <p:sldLayoutId id="2147483669" r:id="rId7"/>
    <p:sldLayoutId id="2147483672" r:id="rId8"/>
    <p:sldLayoutId id="2147483673" r:id="rId9"/>
    <p:sldLayoutId id="2147483667" r:id="rId10"/>
    <p:sldLayoutId id="2147483666" r:id="rId11"/>
    <p:sldLayoutId id="2147483671" r:id="rId12"/>
    <p:sldLayoutId id="2147483663" r:id="rId13"/>
    <p:sldLayoutId id="2147483662" r:id="rId14"/>
    <p:sldLayoutId id="2147483660" r:id="rId15"/>
    <p:sldLayoutId id="2147483665" r:id="rId16"/>
    <p:sldLayoutId id="2147483655" r:id="rId17"/>
    <p:sldLayoutId id="2147483674" r:id="rId18"/>
    <p:sldLayoutId id="2147483661"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1524000" y="2461865"/>
            <a:ext cx="9144000" cy="959802"/>
          </a:xfrm>
        </p:spPr>
        <p:txBody>
          <a:bodyPr/>
          <a:lstStyle/>
          <a:p>
            <a:r>
              <a:rPr lang="en-US" dirty="0" smtClean="0"/>
              <a:t>Rapid Response</a:t>
            </a:r>
            <a:endParaRPr lang="en-US" dirty="0"/>
          </a:p>
        </p:txBody>
      </p:sp>
      <p:sp>
        <p:nvSpPr>
          <p:cNvPr id="3" name="Subtitle"/>
          <p:cNvSpPr>
            <a:spLocks noGrp="1"/>
          </p:cNvSpPr>
          <p:nvPr>
            <p:ph type="subTitle" idx="1"/>
          </p:nvPr>
        </p:nvSpPr>
        <p:spPr>
          <a:xfrm>
            <a:off x="1524000" y="3532577"/>
            <a:ext cx="9144000" cy="1331658"/>
          </a:xfrm>
        </p:spPr>
        <p:txBody>
          <a:bodyPr>
            <a:noAutofit/>
          </a:bodyPr>
          <a:lstStyle/>
          <a:p>
            <a:pPr marL="114300"/>
            <a:r>
              <a:rPr lang="en-US" sz="2800" dirty="0" smtClean="0"/>
              <a:t>Services and Resources</a:t>
            </a:r>
          </a:p>
        </p:txBody>
      </p:sp>
      <p:sp>
        <p:nvSpPr>
          <p:cNvPr id="4" name="Graphic of a clock" descr="This is an icon of a clock or spedometer.">
            <a:extLst>
              <a:ext uri="{FF2B5EF4-FFF2-40B4-BE49-F238E27FC236}">
                <a16:creationId xmlns="" xmlns:a16="http://schemas.microsoft.com/office/drawing/2014/main" id="{67C7320D-C0D5-4F16-AE9B-39B0CB6441BC}"/>
              </a:ext>
            </a:extLst>
          </p:cNvPr>
          <p:cNvSpPr>
            <a:spLocks noEditPoints="1"/>
          </p:cNvSpPr>
          <p:nvPr/>
        </p:nvSpPr>
        <p:spPr bwMode="auto">
          <a:xfrm>
            <a:off x="5702525" y="2039438"/>
            <a:ext cx="759416" cy="492489"/>
          </a:xfrm>
          <a:custGeom>
            <a:avLst/>
            <a:gdLst>
              <a:gd name="T0" fmla="*/ 0 w 96"/>
              <a:gd name="T1" fmla="*/ 48 h 68"/>
              <a:gd name="T2" fmla="*/ 2 w 96"/>
              <a:gd name="T3" fmla="*/ 68 h 68"/>
              <a:gd name="T4" fmla="*/ 96 w 96"/>
              <a:gd name="T5" fmla="*/ 66 h 68"/>
              <a:gd name="T6" fmla="*/ 48 w 96"/>
              <a:gd name="T7" fmla="*/ 0 h 68"/>
              <a:gd name="T8" fmla="*/ 61 w 96"/>
              <a:gd name="T9" fmla="*/ 12 h 68"/>
              <a:gd name="T10" fmla="*/ 64 w 96"/>
              <a:gd name="T11" fmla="*/ 14 h 68"/>
              <a:gd name="T12" fmla="*/ 59 w 96"/>
              <a:gd name="T13" fmla="*/ 22 h 68"/>
              <a:gd name="T14" fmla="*/ 58 w 96"/>
              <a:gd name="T15" fmla="*/ 19 h 68"/>
              <a:gd name="T16" fmla="*/ 48 w 96"/>
              <a:gd name="T17" fmla="*/ 8 h 68"/>
              <a:gd name="T18" fmla="*/ 50 w 96"/>
              <a:gd name="T19" fmla="*/ 18 h 68"/>
              <a:gd name="T20" fmla="*/ 46 w 96"/>
              <a:gd name="T21" fmla="*/ 18 h 68"/>
              <a:gd name="T22" fmla="*/ 18 w 96"/>
              <a:gd name="T23" fmla="*/ 52 h 68"/>
              <a:gd name="T24" fmla="*/ 8 w 96"/>
              <a:gd name="T25" fmla="*/ 50 h 68"/>
              <a:gd name="T26" fmla="*/ 18 w 96"/>
              <a:gd name="T27" fmla="*/ 48 h 68"/>
              <a:gd name="T28" fmla="*/ 18 w 96"/>
              <a:gd name="T29" fmla="*/ 52 h 68"/>
              <a:gd name="T30" fmla="*/ 20 w 96"/>
              <a:gd name="T31" fmla="*/ 38 h 68"/>
              <a:gd name="T32" fmla="*/ 12 w 96"/>
              <a:gd name="T33" fmla="*/ 35 h 68"/>
              <a:gd name="T34" fmla="*/ 14 w 96"/>
              <a:gd name="T35" fmla="*/ 31 h 68"/>
              <a:gd name="T36" fmla="*/ 22 w 96"/>
              <a:gd name="T37" fmla="*/ 37 h 68"/>
              <a:gd name="T38" fmla="*/ 27 w 96"/>
              <a:gd name="T39" fmla="*/ 29 h 68"/>
              <a:gd name="T40" fmla="*/ 20 w 96"/>
              <a:gd name="T41" fmla="*/ 22 h 68"/>
              <a:gd name="T42" fmla="*/ 23 w 96"/>
              <a:gd name="T43" fmla="*/ 20 h 68"/>
              <a:gd name="T44" fmla="*/ 28 w 96"/>
              <a:gd name="T45" fmla="*/ 28 h 68"/>
              <a:gd name="T46" fmla="*/ 37 w 96"/>
              <a:gd name="T47" fmla="*/ 22 h 68"/>
              <a:gd name="T48" fmla="*/ 32 w 96"/>
              <a:gd name="T49" fmla="*/ 14 h 68"/>
              <a:gd name="T50" fmla="*/ 35 w 96"/>
              <a:gd name="T51" fmla="*/ 12 h 68"/>
              <a:gd name="T52" fmla="*/ 37 w 96"/>
              <a:gd name="T53" fmla="*/ 22 h 68"/>
              <a:gd name="T54" fmla="*/ 48 w 96"/>
              <a:gd name="T55" fmla="*/ 56 h 68"/>
              <a:gd name="T56" fmla="*/ 48 w 96"/>
              <a:gd name="T57" fmla="*/ 40 h 68"/>
              <a:gd name="T58" fmla="*/ 71 w 96"/>
              <a:gd name="T59" fmla="*/ 22 h 68"/>
              <a:gd name="T60" fmla="*/ 73 w 96"/>
              <a:gd name="T61" fmla="*/ 25 h 68"/>
              <a:gd name="T62" fmla="*/ 56 w 96"/>
              <a:gd name="T63" fmla="*/ 48 h 68"/>
              <a:gd name="T64" fmla="*/ 75 w 96"/>
              <a:gd name="T65" fmla="*/ 35 h 68"/>
              <a:gd name="T66" fmla="*/ 85 w 96"/>
              <a:gd name="T67" fmla="*/ 33 h 68"/>
              <a:gd name="T68" fmla="*/ 76 w 96"/>
              <a:gd name="T69" fmla="*/ 38 h 68"/>
              <a:gd name="T70" fmla="*/ 74 w 96"/>
              <a:gd name="T71" fmla="*/ 37 h 68"/>
              <a:gd name="T72" fmla="*/ 86 w 96"/>
              <a:gd name="T73" fmla="*/ 52 h 68"/>
              <a:gd name="T74" fmla="*/ 76 w 96"/>
              <a:gd name="T75" fmla="*/ 50 h 68"/>
              <a:gd name="T76" fmla="*/ 78 w 96"/>
              <a:gd name="T77" fmla="*/ 48 h 68"/>
              <a:gd name="T78" fmla="*/ 88 w 96"/>
              <a:gd name="T79"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68">
                <a:moveTo>
                  <a:pt x="48" y="0"/>
                </a:moveTo>
                <a:cubicBezTo>
                  <a:pt x="22" y="0"/>
                  <a:pt x="0" y="21"/>
                  <a:pt x="0" y="48"/>
                </a:cubicBezTo>
                <a:cubicBezTo>
                  <a:pt x="0" y="66"/>
                  <a:pt x="0" y="66"/>
                  <a:pt x="0" y="66"/>
                </a:cubicBezTo>
                <a:cubicBezTo>
                  <a:pt x="0" y="67"/>
                  <a:pt x="1" y="68"/>
                  <a:pt x="2" y="68"/>
                </a:cubicBezTo>
                <a:cubicBezTo>
                  <a:pt x="94" y="68"/>
                  <a:pt x="94" y="68"/>
                  <a:pt x="94" y="68"/>
                </a:cubicBezTo>
                <a:cubicBezTo>
                  <a:pt x="95" y="68"/>
                  <a:pt x="96" y="67"/>
                  <a:pt x="96" y="66"/>
                </a:cubicBezTo>
                <a:cubicBezTo>
                  <a:pt x="96" y="48"/>
                  <a:pt x="96" y="48"/>
                  <a:pt x="96" y="48"/>
                </a:cubicBezTo>
                <a:cubicBezTo>
                  <a:pt x="96" y="21"/>
                  <a:pt x="74" y="0"/>
                  <a:pt x="48" y="0"/>
                </a:cubicBezTo>
                <a:close/>
                <a:moveTo>
                  <a:pt x="58" y="19"/>
                </a:moveTo>
                <a:cubicBezTo>
                  <a:pt x="61" y="12"/>
                  <a:pt x="61" y="12"/>
                  <a:pt x="61" y="12"/>
                </a:cubicBezTo>
                <a:cubicBezTo>
                  <a:pt x="61" y="11"/>
                  <a:pt x="62" y="10"/>
                  <a:pt x="63" y="11"/>
                </a:cubicBezTo>
                <a:cubicBezTo>
                  <a:pt x="64" y="11"/>
                  <a:pt x="65" y="12"/>
                  <a:pt x="64" y="14"/>
                </a:cubicBezTo>
                <a:cubicBezTo>
                  <a:pt x="61" y="21"/>
                  <a:pt x="61" y="21"/>
                  <a:pt x="61" y="21"/>
                </a:cubicBezTo>
                <a:cubicBezTo>
                  <a:pt x="61" y="22"/>
                  <a:pt x="60" y="22"/>
                  <a:pt x="59" y="22"/>
                </a:cubicBezTo>
                <a:cubicBezTo>
                  <a:pt x="59" y="22"/>
                  <a:pt x="59" y="22"/>
                  <a:pt x="59" y="22"/>
                </a:cubicBezTo>
                <a:cubicBezTo>
                  <a:pt x="58" y="22"/>
                  <a:pt x="57" y="20"/>
                  <a:pt x="58" y="19"/>
                </a:cubicBezTo>
                <a:close/>
                <a:moveTo>
                  <a:pt x="46" y="10"/>
                </a:moveTo>
                <a:cubicBezTo>
                  <a:pt x="46" y="9"/>
                  <a:pt x="47" y="8"/>
                  <a:pt x="48" y="8"/>
                </a:cubicBezTo>
                <a:cubicBezTo>
                  <a:pt x="49" y="8"/>
                  <a:pt x="50" y="9"/>
                  <a:pt x="50" y="10"/>
                </a:cubicBezTo>
                <a:cubicBezTo>
                  <a:pt x="50" y="18"/>
                  <a:pt x="50" y="18"/>
                  <a:pt x="50" y="18"/>
                </a:cubicBezTo>
                <a:cubicBezTo>
                  <a:pt x="50" y="19"/>
                  <a:pt x="49" y="20"/>
                  <a:pt x="48" y="20"/>
                </a:cubicBezTo>
                <a:cubicBezTo>
                  <a:pt x="47" y="20"/>
                  <a:pt x="46" y="19"/>
                  <a:pt x="46" y="18"/>
                </a:cubicBezTo>
                <a:lnTo>
                  <a:pt x="46" y="10"/>
                </a:lnTo>
                <a:close/>
                <a:moveTo>
                  <a:pt x="18" y="52"/>
                </a:moveTo>
                <a:cubicBezTo>
                  <a:pt x="10" y="52"/>
                  <a:pt x="10" y="52"/>
                  <a:pt x="10" y="52"/>
                </a:cubicBezTo>
                <a:cubicBezTo>
                  <a:pt x="9" y="52"/>
                  <a:pt x="8" y="51"/>
                  <a:pt x="8" y="50"/>
                </a:cubicBezTo>
                <a:cubicBezTo>
                  <a:pt x="8" y="49"/>
                  <a:pt x="9" y="48"/>
                  <a:pt x="10" y="48"/>
                </a:cubicBezTo>
                <a:cubicBezTo>
                  <a:pt x="18" y="48"/>
                  <a:pt x="18" y="48"/>
                  <a:pt x="18" y="48"/>
                </a:cubicBezTo>
                <a:cubicBezTo>
                  <a:pt x="19" y="48"/>
                  <a:pt x="20" y="49"/>
                  <a:pt x="20" y="50"/>
                </a:cubicBezTo>
                <a:cubicBezTo>
                  <a:pt x="20" y="51"/>
                  <a:pt x="19" y="52"/>
                  <a:pt x="18" y="52"/>
                </a:cubicBezTo>
                <a:close/>
                <a:moveTo>
                  <a:pt x="22" y="37"/>
                </a:moveTo>
                <a:cubicBezTo>
                  <a:pt x="22" y="38"/>
                  <a:pt x="21" y="38"/>
                  <a:pt x="20" y="38"/>
                </a:cubicBezTo>
                <a:cubicBezTo>
                  <a:pt x="20" y="38"/>
                  <a:pt x="20" y="38"/>
                  <a:pt x="20" y="38"/>
                </a:cubicBezTo>
                <a:cubicBezTo>
                  <a:pt x="12" y="35"/>
                  <a:pt x="12" y="35"/>
                  <a:pt x="12" y="35"/>
                </a:cubicBezTo>
                <a:cubicBezTo>
                  <a:pt x="11" y="35"/>
                  <a:pt x="11" y="34"/>
                  <a:pt x="11" y="33"/>
                </a:cubicBezTo>
                <a:cubicBezTo>
                  <a:pt x="11" y="32"/>
                  <a:pt x="13" y="31"/>
                  <a:pt x="14" y="31"/>
                </a:cubicBezTo>
                <a:cubicBezTo>
                  <a:pt x="21" y="35"/>
                  <a:pt x="21" y="35"/>
                  <a:pt x="21" y="35"/>
                </a:cubicBezTo>
                <a:cubicBezTo>
                  <a:pt x="22" y="35"/>
                  <a:pt x="23" y="36"/>
                  <a:pt x="22" y="37"/>
                </a:cubicBezTo>
                <a:close/>
                <a:moveTo>
                  <a:pt x="28" y="28"/>
                </a:moveTo>
                <a:cubicBezTo>
                  <a:pt x="28" y="28"/>
                  <a:pt x="27" y="29"/>
                  <a:pt x="27" y="29"/>
                </a:cubicBezTo>
                <a:cubicBezTo>
                  <a:pt x="26" y="29"/>
                  <a:pt x="26" y="28"/>
                  <a:pt x="25" y="28"/>
                </a:cubicBezTo>
                <a:cubicBezTo>
                  <a:pt x="20" y="22"/>
                  <a:pt x="20" y="22"/>
                  <a:pt x="20" y="22"/>
                </a:cubicBezTo>
                <a:cubicBezTo>
                  <a:pt x="19" y="22"/>
                  <a:pt x="19" y="20"/>
                  <a:pt x="20" y="20"/>
                </a:cubicBezTo>
                <a:cubicBezTo>
                  <a:pt x="21" y="19"/>
                  <a:pt x="22" y="19"/>
                  <a:pt x="23" y="20"/>
                </a:cubicBezTo>
                <a:cubicBezTo>
                  <a:pt x="28" y="25"/>
                  <a:pt x="28" y="25"/>
                  <a:pt x="28" y="25"/>
                </a:cubicBezTo>
                <a:cubicBezTo>
                  <a:pt x="29" y="26"/>
                  <a:pt x="29" y="27"/>
                  <a:pt x="28" y="28"/>
                </a:cubicBezTo>
                <a:close/>
                <a:moveTo>
                  <a:pt x="37" y="22"/>
                </a:moveTo>
                <a:cubicBezTo>
                  <a:pt x="37" y="22"/>
                  <a:pt x="37" y="22"/>
                  <a:pt x="37" y="22"/>
                </a:cubicBezTo>
                <a:cubicBezTo>
                  <a:pt x="36" y="22"/>
                  <a:pt x="35" y="22"/>
                  <a:pt x="35" y="21"/>
                </a:cubicBezTo>
                <a:cubicBezTo>
                  <a:pt x="32" y="14"/>
                  <a:pt x="32" y="14"/>
                  <a:pt x="32" y="14"/>
                </a:cubicBezTo>
                <a:cubicBezTo>
                  <a:pt x="31" y="12"/>
                  <a:pt x="32" y="11"/>
                  <a:pt x="33" y="11"/>
                </a:cubicBezTo>
                <a:cubicBezTo>
                  <a:pt x="34" y="10"/>
                  <a:pt x="35" y="11"/>
                  <a:pt x="35" y="12"/>
                </a:cubicBezTo>
                <a:cubicBezTo>
                  <a:pt x="38" y="19"/>
                  <a:pt x="38" y="19"/>
                  <a:pt x="38" y="19"/>
                </a:cubicBezTo>
                <a:cubicBezTo>
                  <a:pt x="39" y="20"/>
                  <a:pt x="38" y="22"/>
                  <a:pt x="37" y="22"/>
                </a:cubicBezTo>
                <a:close/>
                <a:moveTo>
                  <a:pt x="56" y="48"/>
                </a:moveTo>
                <a:cubicBezTo>
                  <a:pt x="56" y="52"/>
                  <a:pt x="52" y="56"/>
                  <a:pt x="48" y="56"/>
                </a:cubicBezTo>
                <a:cubicBezTo>
                  <a:pt x="44" y="56"/>
                  <a:pt x="40" y="52"/>
                  <a:pt x="40" y="48"/>
                </a:cubicBezTo>
                <a:cubicBezTo>
                  <a:pt x="40" y="43"/>
                  <a:pt x="44" y="40"/>
                  <a:pt x="48" y="40"/>
                </a:cubicBezTo>
                <a:cubicBezTo>
                  <a:pt x="49" y="40"/>
                  <a:pt x="51" y="40"/>
                  <a:pt x="52" y="41"/>
                </a:cubicBezTo>
                <a:cubicBezTo>
                  <a:pt x="71" y="22"/>
                  <a:pt x="71" y="22"/>
                  <a:pt x="71" y="22"/>
                </a:cubicBezTo>
                <a:cubicBezTo>
                  <a:pt x="71" y="22"/>
                  <a:pt x="73" y="22"/>
                  <a:pt x="73" y="22"/>
                </a:cubicBezTo>
                <a:cubicBezTo>
                  <a:pt x="74" y="23"/>
                  <a:pt x="74" y="24"/>
                  <a:pt x="73" y="25"/>
                </a:cubicBezTo>
                <a:cubicBezTo>
                  <a:pt x="55" y="44"/>
                  <a:pt x="55" y="44"/>
                  <a:pt x="55" y="44"/>
                </a:cubicBezTo>
                <a:cubicBezTo>
                  <a:pt x="56" y="45"/>
                  <a:pt x="56" y="46"/>
                  <a:pt x="56" y="48"/>
                </a:cubicBezTo>
                <a:close/>
                <a:moveTo>
                  <a:pt x="74" y="37"/>
                </a:moveTo>
                <a:cubicBezTo>
                  <a:pt x="73" y="36"/>
                  <a:pt x="74" y="35"/>
                  <a:pt x="75" y="35"/>
                </a:cubicBezTo>
                <a:cubicBezTo>
                  <a:pt x="82" y="31"/>
                  <a:pt x="82" y="31"/>
                  <a:pt x="82" y="31"/>
                </a:cubicBezTo>
                <a:cubicBezTo>
                  <a:pt x="83" y="31"/>
                  <a:pt x="85" y="32"/>
                  <a:pt x="85" y="33"/>
                </a:cubicBezTo>
                <a:cubicBezTo>
                  <a:pt x="85" y="34"/>
                  <a:pt x="85" y="35"/>
                  <a:pt x="84" y="35"/>
                </a:cubicBezTo>
                <a:cubicBezTo>
                  <a:pt x="76" y="38"/>
                  <a:pt x="76" y="38"/>
                  <a:pt x="76" y="38"/>
                </a:cubicBezTo>
                <a:cubicBezTo>
                  <a:pt x="76" y="38"/>
                  <a:pt x="76" y="38"/>
                  <a:pt x="76" y="38"/>
                </a:cubicBezTo>
                <a:cubicBezTo>
                  <a:pt x="75" y="38"/>
                  <a:pt x="74" y="38"/>
                  <a:pt x="74" y="37"/>
                </a:cubicBezTo>
                <a:close/>
                <a:moveTo>
                  <a:pt x="86" y="52"/>
                </a:moveTo>
                <a:cubicBezTo>
                  <a:pt x="86" y="52"/>
                  <a:pt x="86" y="52"/>
                  <a:pt x="86" y="52"/>
                </a:cubicBezTo>
                <a:cubicBezTo>
                  <a:pt x="78" y="52"/>
                  <a:pt x="78" y="52"/>
                  <a:pt x="78" y="52"/>
                </a:cubicBezTo>
                <a:cubicBezTo>
                  <a:pt x="77" y="52"/>
                  <a:pt x="76" y="51"/>
                  <a:pt x="76" y="50"/>
                </a:cubicBezTo>
                <a:cubicBezTo>
                  <a:pt x="76" y="49"/>
                  <a:pt x="77" y="48"/>
                  <a:pt x="78" y="48"/>
                </a:cubicBezTo>
                <a:cubicBezTo>
                  <a:pt x="78" y="48"/>
                  <a:pt x="78" y="48"/>
                  <a:pt x="78" y="48"/>
                </a:cubicBezTo>
                <a:cubicBezTo>
                  <a:pt x="86" y="48"/>
                  <a:pt x="86" y="48"/>
                  <a:pt x="86" y="48"/>
                </a:cubicBezTo>
                <a:cubicBezTo>
                  <a:pt x="87" y="48"/>
                  <a:pt x="88" y="49"/>
                  <a:pt x="88" y="50"/>
                </a:cubicBezTo>
                <a:cubicBezTo>
                  <a:pt x="88" y="51"/>
                  <a:pt x="87" y="52"/>
                  <a:pt x="86" y="52"/>
                </a:cubicBezTo>
                <a:close/>
              </a:path>
            </a:pathLst>
          </a:custGeom>
          <a:solidFill>
            <a:schemeClr val="tx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587C"/>
              </a:solidFill>
            </a:endParaRPr>
          </a:p>
        </p:txBody>
      </p:sp>
    </p:spTree>
    <p:extLst>
      <p:ext uri="{BB962C8B-B14F-4D97-AF65-F5344CB8AC3E}">
        <p14:creationId xmlns:p14="http://schemas.microsoft.com/office/powerpoint/2010/main" val="333877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Debit Card</a:t>
            </a:r>
            <a:endParaRPr lang="en-US" strike="sngStrike" baseline="30000" dirty="0">
              <a:solidFill>
                <a:srgbClr val="FF0000"/>
              </a:solidFill>
            </a:endParaRPr>
          </a:p>
        </p:txBody>
      </p:sp>
      <p:sp>
        <p:nvSpPr>
          <p:cNvPr id="3" name="Text Placeholder 2"/>
          <p:cNvSpPr>
            <a:spLocks noGrp="1"/>
          </p:cNvSpPr>
          <p:nvPr>
            <p:ph type="body" sz="quarter" idx="10"/>
          </p:nvPr>
        </p:nvSpPr>
        <p:spPr>
          <a:xfrm>
            <a:off x="479898" y="1220820"/>
            <a:ext cx="11232204" cy="5082701"/>
          </a:xfrm>
        </p:spPr>
        <p:txBody>
          <a:bodyPr>
            <a:normAutofit/>
          </a:bodyPr>
          <a:lstStyle/>
          <a:p>
            <a:pPr marL="0" indent="0">
              <a:buNone/>
            </a:pPr>
            <a:r>
              <a:rPr lang="en-US" b="1" dirty="0" smtClean="0"/>
              <a:t>A Bank of America </a:t>
            </a:r>
            <a:r>
              <a:rPr lang="en-US" b="1" dirty="0"/>
              <a:t>Debit </a:t>
            </a:r>
            <a:r>
              <a:rPr lang="en-US" b="1" dirty="0" smtClean="0"/>
              <a:t>Card is mailed once the first payment is made:</a:t>
            </a:r>
            <a:endParaRPr lang="en-US" b="1" dirty="0"/>
          </a:p>
          <a:p>
            <a:pPr lvl="1"/>
            <a:r>
              <a:rPr lang="en-US" dirty="0"/>
              <a:t>Allow five business days for mail delivery from Bank of America</a:t>
            </a:r>
            <a:r>
              <a:rPr lang="en-US" dirty="0" smtClean="0"/>
              <a:t>. </a:t>
            </a:r>
          </a:p>
          <a:p>
            <a:pPr lvl="2"/>
            <a:r>
              <a:rPr lang="en-US" dirty="0" smtClean="0"/>
              <a:t>Due </a:t>
            </a:r>
            <a:r>
              <a:rPr lang="en-US" dirty="0"/>
              <a:t>to unprecedented volume of claims, the card may take a few extra days to arrive.</a:t>
            </a:r>
          </a:p>
          <a:p>
            <a:pPr lvl="1"/>
            <a:r>
              <a:rPr lang="en-US" dirty="0" smtClean="0"/>
              <a:t>The card </a:t>
            </a:r>
            <a:r>
              <a:rPr lang="en-US" dirty="0"/>
              <a:t>is valid for three years from the date of issue and used for </a:t>
            </a:r>
            <a:r>
              <a:rPr lang="en-US" dirty="0" smtClean="0"/>
              <a:t>Disability Insurance (DI), Paid Family Leave (PFL), </a:t>
            </a:r>
            <a:r>
              <a:rPr lang="en-US" dirty="0"/>
              <a:t>and </a:t>
            </a:r>
            <a:r>
              <a:rPr lang="en-US" dirty="0" smtClean="0"/>
              <a:t>Unemployment Insurance (UI) </a:t>
            </a:r>
            <a:r>
              <a:rPr lang="en-US" dirty="0"/>
              <a:t>benefits.</a:t>
            </a:r>
          </a:p>
          <a:p>
            <a:pPr lvl="1"/>
            <a:r>
              <a:rPr lang="en-US" dirty="0"/>
              <a:t>Contact Bank of America for replacement card (</a:t>
            </a:r>
            <a:r>
              <a:rPr lang="en-US" dirty="0" smtClean="0"/>
              <a:t>online or phone</a:t>
            </a:r>
            <a:r>
              <a:rPr lang="en-US" dirty="0"/>
              <a:t>) and customer service.</a:t>
            </a:r>
          </a:p>
          <a:p>
            <a:pPr lvl="1"/>
            <a:r>
              <a:rPr lang="en-US" dirty="0"/>
              <a:t>Get cash at ATMs or merchants with cash back options.</a:t>
            </a:r>
          </a:p>
          <a:p>
            <a:pPr lvl="1"/>
            <a:r>
              <a:rPr lang="en-US" dirty="0" smtClean="0"/>
              <a:t>Use the card anywhere </a:t>
            </a:r>
            <a:r>
              <a:rPr lang="en-US" dirty="0"/>
              <a:t>Visa is accepted.</a:t>
            </a:r>
          </a:p>
          <a:p>
            <a:pPr lvl="1"/>
            <a:r>
              <a:rPr lang="en-US" dirty="0"/>
              <a:t>Set up automatic transfers to any financial institution.</a:t>
            </a:r>
          </a:p>
          <a:p>
            <a:pPr lvl="1"/>
            <a:r>
              <a:rPr lang="en-US" dirty="0"/>
              <a:t>Set alerts whenever a deposit is made or when you </a:t>
            </a:r>
            <a:r>
              <a:rPr lang="en-US" dirty="0" smtClean="0"/>
              <a:t>have a </a:t>
            </a:r>
            <a:r>
              <a:rPr lang="en-US" dirty="0"/>
              <a:t>a low balance</a:t>
            </a:r>
            <a:r>
              <a:rPr lang="en-US" dirty="0" smtClean="0"/>
              <a:t>.</a:t>
            </a:r>
            <a:endParaRPr lang="en-US" dirty="0"/>
          </a:p>
        </p:txBody>
      </p:sp>
    </p:spTree>
    <p:extLst>
      <p:ext uri="{BB962C8B-B14F-4D97-AF65-F5344CB8AC3E}">
        <p14:creationId xmlns:p14="http://schemas.microsoft.com/office/powerpoint/2010/main" val="410628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Debit Card</a:t>
            </a:r>
            <a:endParaRPr lang="en-US" strike="sngStrike" baseline="30000" dirty="0">
              <a:solidFill>
                <a:srgbClr val="FF0000"/>
              </a:solidFill>
            </a:endParaRPr>
          </a:p>
        </p:txBody>
      </p:sp>
      <p:sp>
        <p:nvSpPr>
          <p:cNvPr id="3" name="Text Placeholder 2"/>
          <p:cNvSpPr>
            <a:spLocks noGrp="1"/>
          </p:cNvSpPr>
          <p:nvPr>
            <p:ph type="body" sz="quarter" idx="10"/>
          </p:nvPr>
        </p:nvSpPr>
        <p:spPr>
          <a:xfrm>
            <a:off x="479898" y="1220820"/>
            <a:ext cx="11232204" cy="5082701"/>
          </a:xfrm>
        </p:spPr>
        <p:txBody>
          <a:bodyPr>
            <a:normAutofit/>
          </a:bodyPr>
          <a:lstStyle/>
          <a:p>
            <a:pPr marL="0" indent="0">
              <a:buNone/>
            </a:pPr>
            <a:r>
              <a:rPr lang="en-US" b="1" dirty="0" smtClean="0"/>
              <a:t>Dedicated </a:t>
            </a:r>
            <a:r>
              <a:rPr lang="en-US" b="1" dirty="0"/>
              <a:t>Bank of America customer service available 24/7 at:</a:t>
            </a:r>
          </a:p>
          <a:p>
            <a:pPr lvl="1"/>
            <a:r>
              <a:rPr lang="en-US" dirty="0"/>
              <a:t>Online: </a:t>
            </a:r>
            <a:r>
              <a:rPr lang="en-US" b="1" dirty="0" smtClean="0"/>
              <a:t>visaprepaidprocessing.com/</a:t>
            </a:r>
            <a:r>
              <a:rPr lang="en-US" b="1" dirty="0" err="1" smtClean="0"/>
              <a:t>eddcard</a:t>
            </a:r>
            <a:r>
              <a:rPr lang="en-US" dirty="0" smtClean="0"/>
              <a:t> </a:t>
            </a:r>
          </a:p>
          <a:p>
            <a:pPr lvl="1"/>
            <a:r>
              <a:rPr lang="en-US" dirty="0" smtClean="0"/>
              <a:t>Phone</a:t>
            </a:r>
            <a:r>
              <a:rPr lang="en-US" dirty="0"/>
              <a:t>: </a:t>
            </a:r>
            <a:r>
              <a:rPr lang="en-US" b="1" dirty="0" smtClean="0"/>
              <a:t>1-866-692-9374</a:t>
            </a:r>
            <a:endParaRPr lang="en-US" dirty="0"/>
          </a:p>
          <a:p>
            <a:pPr lvl="1"/>
            <a:endParaRPr lang="en-US" dirty="0"/>
          </a:p>
          <a:p>
            <a:endParaRPr lang="en-US" dirty="0"/>
          </a:p>
        </p:txBody>
      </p:sp>
      <p:pic>
        <p:nvPicPr>
          <p:cNvPr id="5" name="Picture 4"/>
          <p:cNvPicPr>
            <a:picLocks noChangeAspect="1"/>
          </p:cNvPicPr>
          <p:nvPr/>
        </p:nvPicPr>
        <p:blipFill rotWithShape="1">
          <a:blip r:embed="rId3"/>
          <a:srcRect l="-1" t="4274" r="2116" b="1832"/>
          <a:stretch/>
        </p:blipFill>
        <p:spPr>
          <a:xfrm>
            <a:off x="4205133" y="2728493"/>
            <a:ext cx="3795909" cy="2483894"/>
          </a:xfrm>
          <a:prstGeom prst="roundRect">
            <a:avLst/>
          </a:prstGeom>
        </p:spPr>
      </p:pic>
    </p:spTree>
    <p:extLst>
      <p:ext uri="{BB962C8B-B14F-4D97-AF65-F5344CB8AC3E}">
        <p14:creationId xmlns:p14="http://schemas.microsoft.com/office/powerpoint/2010/main" val="2073207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Debit Card</a:t>
            </a:r>
            <a:endParaRPr lang="en-US" strike="sngStrike" baseline="30000" dirty="0">
              <a:solidFill>
                <a:srgbClr val="FF0000"/>
              </a:solidFill>
            </a:endParaRPr>
          </a:p>
        </p:txBody>
      </p:sp>
      <p:sp>
        <p:nvSpPr>
          <p:cNvPr id="3" name="Text Placeholder 2"/>
          <p:cNvSpPr>
            <a:spLocks noGrp="1"/>
          </p:cNvSpPr>
          <p:nvPr>
            <p:ph type="body" sz="quarter" idx="10"/>
          </p:nvPr>
        </p:nvSpPr>
        <p:spPr>
          <a:xfrm>
            <a:off x="1263886" y="1492283"/>
            <a:ext cx="9664227" cy="4394168"/>
          </a:xfrm>
        </p:spPr>
        <p:txBody>
          <a:bodyPr>
            <a:normAutofit/>
          </a:bodyPr>
          <a:lstStyle/>
          <a:p>
            <a:pPr marL="0" indent="0" algn="ctr">
              <a:buNone/>
            </a:pPr>
            <a:r>
              <a:rPr lang="en-US" sz="3200" b="1" dirty="0" smtClean="0"/>
              <a:t>Important:</a:t>
            </a:r>
          </a:p>
          <a:p>
            <a:r>
              <a:rPr lang="en-US" dirty="0" smtClean="0"/>
              <a:t>Do </a:t>
            </a:r>
            <a:r>
              <a:rPr lang="en-US" b="1" dirty="0"/>
              <a:t>not</a:t>
            </a:r>
            <a:r>
              <a:rPr lang="en-US" dirty="0"/>
              <a:t> contact Bank of America </a:t>
            </a:r>
            <a:r>
              <a:rPr lang="en-US" dirty="0" smtClean="0"/>
              <a:t>EDD Debit Card </a:t>
            </a:r>
            <a:r>
              <a:rPr lang="en-US" dirty="0"/>
              <a:t>Customer Service under </a:t>
            </a:r>
            <a:r>
              <a:rPr lang="en-US" dirty="0" smtClean="0"/>
              <a:t>for questions about </a:t>
            </a:r>
            <a:r>
              <a:rPr lang="en-US" dirty="0"/>
              <a:t>your claim. </a:t>
            </a:r>
            <a:endParaRPr lang="en-US" dirty="0" smtClean="0"/>
          </a:p>
          <a:p>
            <a:endParaRPr lang="en-US" dirty="0"/>
          </a:p>
          <a:p>
            <a:r>
              <a:rPr lang="en-US" dirty="0" smtClean="0"/>
              <a:t>Additionally</a:t>
            </a:r>
            <a:r>
              <a:rPr lang="en-US" dirty="0"/>
              <a:t>, Bank of America </a:t>
            </a:r>
            <a:r>
              <a:rPr lang="en-US" dirty="0" smtClean="0"/>
              <a:t>branch offices </a:t>
            </a:r>
            <a:r>
              <a:rPr lang="en-US" dirty="0"/>
              <a:t>cannot </a:t>
            </a:r>
            <a:r>
              <a:rPr lang="en-US" dirty="0" smtClean="0"/>
              <a:t/>
            </a:r>
            <a:br>
              <a:rPr lang="en-US" dirty="0" smtClean="0"/>
            </a:br>
            <a:r>
              <a:rPr lang="en-US" dirty="0" smtClean="0"/>
              <a:t>assist </a:t>
            </a:r>
            <a:r>
              <a:rPr lang="en-US" dirty="0"/>
              <a:t>with debit card inquiries except </a:t>
            </a:r>
            <a:r>
              <a:rPr lang="en-US" dirty="0" smtClean="0"/>
              <a:t>for ATM </a:t>
            </a:r>
            <a:r>
              <a:rPr lang="en-US" dirty="0"/>
              <a:t>and teller withdrawals</a:t>
            </a:r>
            <a:r>
              <a:rPr lang="en-US" dirty="0" smtClean="0"/>
              <a:t>.</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194165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Receive </a:t>
            </a:r>
            <a:r>
              <a:rPr lang="en-US" dirty="0">
                <a:solidFill>
                  <a:schemeClr val="tx1"/>
                </a:solidFill>
              </a:rPr>
              <a:t>Your </a:t>
            </a:r>
            <a:r>
              <a:rPr lang="en-US" dirty="0"/>
              <a:t>Benefits Faster</a:t>
            </a:r>
          </a:p>
        </p:txBody>
      </p:sp>
      <p:sp>
        <p:nvSpPr>
          <p:cNvPr id="3" name="Text Placeholder 2"/>
          <p:cNvSpPr>
            <a:spLocks noGrp="1"/>
          </p:cNvSpPr>
          <p:nvPr>
            <p:ph type="body" sz="quarter" idx="10"/>
          </p:nvPr>
        </p:nvSpPr>
        <p:spPr>
          <a:xfrm>
            <a:off x="838200" y="1518557"/>
            <a:ext cx="10734207" cy="4706508"/>
          </a:xfrm>
        </p:spPr>
        <p:txBody>
          <a:bodyPr>
            <a:normAutofit fontScale="25000" lnSpcReduction="20000"/>
          </a:bodyPr>
          <a:lstStyle/>
          <a:p>
            <a:pPr>
              <a:lnSpc>
                <a:spcPct val="110000"/>
              </a:lnSpc>
            </a:pPr>
            <a:r>
              <a:rPr lang="en-US" sz="10400" dirty="0"/>
              <a:t>Certify for benefits using UI </a:t>
            </a:r>
            <a:r>
              <a:rPr lang="en-US" sz="10400" dirty="0" smtClean="0"/>
              <a:t>Online </a:t>
            </a:r>
            <a:r>
              <a:rPr lang="en-US" sz="10400" dirty="0"/>
              <a:t>or EDD </a:t>
            </a:r>
            <a:r>
              <a:rPr lang="en-US" sz="10400" dirty="0" smtClean="0"/>
              <a:t>Tele-Cert.</a:t>
            </a:r>
            <a:endParaRPr lang="en-US" sz="10400" dirty="0"/>
          </a:p>
          <a:p>
            <a:pPr marL="228600" lvl="1">
              <a:lnSpc>
                <a:spcPct val="110000"/>
              </a:lnSpc>
              <a:spcBef>
                <a:spcPts val="1000"/>
              </a:spcBef>
            </a:pPr>
            <a:r>
              <a:rPr lang="en-US" sz="10400" dirty="0"/>
              <a:t>B</a:t>
            </a:r>
            <a:r>
              <a:rPr lang="en-US" sz="10400" dirty="0" smtClean="0"/>
              <a:t>ookmark </a:t>
            </a:r>
            <a:r>
              <a:rPr lang="en-US" sz="10400" dirty="0"/>
              <a:t>the Benefit Programs Online login screen for easy access</a:t>
            </a:r>
            <a:r>
              <a:rPr lang="en-US" sz="10400" dirty="0" smtClean="0"/>
              <a:t>. </a:t>
            </a:r>
          </a:p>
          <a:p>
            <a:pPr marL="685800" lvl="2">
              <a:lnSpc>
                <a:spcPct val="110000"/>
              </a:lnSpc>
              <a:spcBef>
                <a:spcPts val="1000"/>
              </a:spcBef>
            </a:pPr>
            <a:r>
              <a:rPr lang="en-US" sz="9600" dirty="0" smtClean="0"/>
              <a:t>Set </a:t>
            </a:r>
            <a:r>
              <a:rPr lang="en-US" sz="9600" dirty="0"/>
              <a:t>alerts through Bank of America </a:t>
            </a:r>
            <a:r>
              <a:rPr lang="en-US" sz="9600" dirty="0" smtClean="0"/>
              <a:t>to notify you when </a:t>
            </a:r>
            <a:r>
              <a:rPr lang="en-US" sz="9600" dirty="0"/>
              <a:t>an EDD payment posts to your debit card.</a:t>
            </a:r>
          </a:p>
          <a:p>
            <a:pPr>
              <a:lnSpc>
                <a:spcPct val="110000"/>
              </a:lnSpc>
            </a:pPr>
            <a:r>
              <a:rPr lang="en-US" sz="10400" dirty="0"/>
              <a:t>Read and respond promptly, if requested, to all EDD communication.</a:t>
            </a:r>
          </a:p>
          <a:p>
            <a:pPr>
              <a:lnSpc>
                <a:spcPct val="110000"/>
              </a:lnSpc>
            </a:pPr>
            <a:r>
              <a:rPr lang="en-US" sz="10400" dirty="0" smtClean="0"/>
              <a:t>Prepare for possible phone </a:t>
            </a:r>
            <a:r>
              <a:rPr lang="en-US" sz="10400" dirty="0"/>
              <a:t>interviews to resolve claim issues.</a:t>
            </a:r>
          </a:p>
          <a:p>
            <a:pPr>
              <a:lnSpc>
                <a:spcPct val="110000"/>
              </a:lnSpc>
            </a:pPr>
            <a:r>
              <a:rPr lang="en-US" sz="10400" dirty="0"/>
              <a:t>Access helpful </a:t>
            </a:r>
            <a:r>
              <a:rPr lang="en-US" sz="10400" dirty="0" smtClean="0"/>
              <a:t>webpages </a:t>
            </a:r>
            <a:r>
              <a:rPr lang="en-US" sz="10400" dirty="0"/>
              <a:t>and educational videos on the EDD website</a:t>
            </a:r>
            <a:r>
              <a:rPr lang="en-US" sz="10400" dirty="0" smtClean="0"/>
              <a:t>.</a:t>
            </a:r>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99625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Connected 24/7</a:t>
            </a:r>
          </a:p>
        </p:txBody>
      </p:sp>
      <p:sp>
        <p:nvSpPr>
          <p:cNvPr id="3" name="Text Placeholder 2"/>
          <p:cNvSpPr>
            <a:spLocks noGrp="1"/>
          </p:cNvSpPr>
          <p:nvPr>
            <p:ph type="body" sz="quarter" idx="10"/>
          </p:nvPr>
        </p:nvSpPr>
        <p:spPr/>
        <p:txBody>
          <a:bodyPr>
            <a:normAutofit fontScale="92500" lnSpcReduction="20000"/>
          </a:bodyPr>
          <a:lstStyle/>
          <a:p>
            <a:pPr marL="0" indent="0">
              <a:buNone/>
            </a:pPr>
            <a:r>
              <a:rPr lang="en-US" b="1" dirty="0" smtClean="0"/>
              <a:t>EDD </a:t>
            </a:r>
            <a:r>
              <a:rPr lang="en-US" b="1" dirty="0"/>
              <a:t>website: </a:t>
            </a:r>
            <a:r>
              <a:rPr lang="en-US" b="1" dirty="0" smtClean="0"/>
              <a:t>edd.ca.gov</a:t>
            </a:r>
            <a:endParaRPr lang="en-US" b="1" dirty="0"/>
          </a:p>
          <a:p>
            <a:pPr lvl="1"/>
            <a:r>
              <a:rPr lang="en-US" dirty="0"/>
              <a:t>Information on all EDD </a:t>
            </a:r>
            <a:r>
              <a:rPr lang="en-US" dirty="0" smtClean="0"/>
              <a:t>programs.</a:t>
            </a:r>
            <a:endParaRPr lang="en-US" dirty="0"/>
          </a:p>
          <a:p>
            <a:pPr marL="0" indent="0">
              <a:buNone/>
            </a:pPr>
            <a:r>
              <a:rPr lang="en-US" b="1" smtClean="0"/>
              <a:t>UI Online: </a:t>
            </a:r>
            <a:r>
              <a:rPr lang="en-US" b="1" dirty="0" smtClean="0"/>
              <a:t>edd.ca.gov/UI_Online</a:t>
            </a:r>
            <a:endParaRPr lang="en-US" b="1" dirty="0"/>
          </a:p>
          <a:p>
            <a:pPr lvl="1"/>
            <a:r>
              <a:rPr lang="en-US" dirty="0"/>
              <a:t>File a new claim*.</a:t>
            </a:r>
          </a:p>
          <a:p>
            <a:pPr lvl="1"/>
            <a:r>
              <a:rPr lang="en-US" dirty="0"/>
              <a:t>Certify for benefits.</a:t>
            </a:r>
          </a:p>
          <a:p>
            <a:pPr lvl="1"/>
            <a:r>
              <a:rPr lang="en-US" dirty="0"/>
              <a:t>Get payment information.</a:t>
            </a:r>
          </a:p>
          <a:p>
            <a:pPr lvl="1"/>
            <a:r>
              <a:rPr lang="en-US" dirty="0"/>
              <a:t>Ask a question about your claim.</a:t>
            </a:r>
          </a:p>
          <a:p>
            <a:pPr lvl="1"/>
            <a:r>
              <a:rPr lang="en-US" dirty="0"/>
              <a:t>Update your contact information.</a:t>
            </a:r>
          </a:p>
          <a:p>
            <a:pPr marL="0" indent="0">
              <a:buNone/>
            </a:pPr>
            <a:r>
              <a:rPr lang="en-US" b="1" dirty="0"/>
              <a:t>UI Self-Service Phone Line: </a:t>
            </a:r>
            <a:r>
              <a:rPr lang="en-US" b="1" dirty="0" smtClean="0"/>
              <a:t>1-866-333-4606</a:t>
            </a:r>
            <a:endParaRPr lang="en-US" b="1" dirty="0"/>
          </a:p>
          <a:p>
            <a:pPr lvl="1"/>
            <a:r>
              <a:rPr lang="en-US" dirty="0"/>
              <a:t>Certify for benefits using EDD </a:t>
            </a:r>
            <a:r>
              <a:rPr lang="en-US" dirty="0" smtClean="0"/>
              <a:t>Tele-Cert. </a:t>
            </a:r>
            <a:endParaRPr lang="en-US" baseline="30000" dirty="0"/>
          </a:p>
          <a:p>
            <a:pPr lvl="1"/>
            <a:r>
              <a:rPr lang="en-US" dirty="0"/>
              <a:t>Get payment information for your last payment made.</a:t>
            </a:r>
          </a:p>
          <a:p>
            <a:pPr lvl="1"/>
            <a:r>
              <a:rPr lang="en-US" dirty="0"/>
              <a:t>Hear general information about the UI program.</a:t>
            </a:r>
          </a:p>
          <a:p>
            <a:pPr lvl="1"/>
            <a:endParaRPr lang="en-US" sz="1700" dirty="0"/>
          </a:p>
          <a:p>
            <a:pPr marL="0" lvl="1" indent="0">
              <a:buNone/>
            </a:pPr>
            <a:r>
              <a:rPr lang="en-US" sz="2200" dirty="0"/>
              <a:t>* Some late night and early morning hours are not available due to scheduled maintenance</a:t>
            </a:r>
            <a:r>
              <a:rPr lang="en-US" sz="2200" dirty="0" smtClean="0"/>
              <a:t>.</a:t>
            </a:r>
            <a:endParaRPr lang="en-US" dirty="0"/>
          </a:p>
        </p:txBody>
      </p:sp>
    </p:spTree>
    <p:extLst>
      <p:ext uri="{BB962C8B-B14F-4D97-AF65-F5344CB8AC3E}">
        <p14:creationId xmlns:p14="http://schemas.microsoft.com/office/powerpoint/2010/main" val="40628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Insurance Phone </a:t>
            </a:r>
            <a:r>
              <a:rPr lang="en-US" dirty="0"/>
              <a:t>Numbers</a:t>
            </a:r>
          </a:p>
        </p:txBody>
      </p:sp>
      <p:sp>
        <p:nvSpPr>
          <p:cNvPr id="3" name="Text Placeholder 2"/>
          <p:cNvSpPr>
            <a:spLocks noGrp="1"/>
          </p:cNvSpPr>
          <p:nvPr>
            <p:ph type="body" sz="quarter" idx="10"/>
          </p:nvPr>
        </p:nvSpPr>
        <p:spPr>
          <a:xfrm>
            <a:off x="838199" y="1143001"/>
            <a:ext cx="10971179" cy="4695234"/>
          </a:xfrm>
        </p:spPr>
        <p:txBody>
          <a:bodyPr>
            <a:normAutofit/>
          </a:bodyPr>
          <a:lstStyle/>
          <a:p>
            <a:pPr marL="0" indent="0">
              <a:buNone/>
            </a:pPr>
            <a:r>
              <a:rPr lang="en-US" b="1" dirty="0" smtClean="0"/>
              <a:t>UI Customer Service</a:t>
            </a:r>
            <a:r>
              <a:rPr lang="en-US" dirty="0" smtClean="0"/>
              <a:t>: Daily from 8 </a:t>
            </a:r>
            <a:r>
              <a:rPr lang="en-US" dirty="0"/>
              <a:t>a.m. to </a:t>
            </a:r>
            <a:r>
              <a:rPr lang="en-US" dirty="0" smtClean="0"/>
              <a:t>8 p.m.</a:t>
            </a:r>
            <a:endParaRPr lang="en-US" dirty="0"/>
          </a:p>
          <a:p>
            <a:pPr lvl="1"/>
            <a:r>
              <a:rPr lang="en-US" b="1" dirty="0" smtClean="0"/>
              <a:t>English and Spanish</a:t>
            </a:r>
            <a:r>
              <a:rPr lang="en-US" dirty="0" smtClean="0"/>
              <a:t>: 1-800-300-5616</a:t>
            </a:r>
            <a:endParaRPr lang="en-US" dirty="0"/>
          </a:p>
          <a:p>
            <a:pPr lvl="1"/>
            <a:r>
              <a:rPr lang="en-US" b="1" dirty="0" smtClean="0"/>
              <a:t>Cantonese</a:t>
            </a:r>
            <a:r>
              <a:rPr lang="en-US" b="1" dirty="0"/>
              <a:t>:</a:t>
            </a:r>
            <a:r>
              <a:rPr lang="en-US" dirty="0"/>
              <a:t> </a:t>
            </a:r>
            <a:r>
              <a:rPr lang="en-US" dirty="0" smtClean="0"/>
              <a:t>1-800-547-3506</a:t>
            </a:r>
            <a:endParaRPr lang="en-US" dirty="0"/>
          </a:p>
          <a:p>
            <a:pPr lvl="1"/>
            <a:r>
              <a:rPr lang="en-US" b="1" dirty="0"/>
              <a:t>Mandarin: </a:t>
            </a:r>
            <a:r>
              <a:rPr lang="en-US" dirty="0" smtClean="0"/>
              <a:t>1-866-303-0706</a:t>
            </a:r>
            <a:endParaRPr lang="en-US" dirty="0"/>
          </a:p>
          <a:p>
            <a:pPr lvl="1"/>
            <a:r>
              <a:rPr lang="en-US" b="1" dirty="0"/>
              <a:t>Vietnamese:</a:t>
            </a:r>
            <a:r>
              <a:rPr lang="en-US" dirty="0"/>
              <a:t> </a:t>
            </a:r>
            <a:r>
              <a:rPr lang="en-US" dirty="0" smtClean="0"/>
              <a:t>1-800-547-2058</a:t>
            </a:r>
            <a:endParaRPr lang="en-US" dirty="0"/>
          </a:p>
          <a:p>
            <a:pPr lvl="1"/>
            <a:r>
              <a:rPr lang="en-US" b="1" dirty="0"/>
              <a:t>Deaf and Hard of Hearing: </a:t>
            </a:r>
            <a:r>
              <a:rPr lang="en-US" dirty="0"/>
              <a:t>Dial the California Relay Service at 711 and request one of the numbers listed above.</a:t>
            </a:r>
          </a:p>
          <a:p>
            <a:pPr marL="0" indent="0">
              <a:buNone/>
            </a:pPr>
            <a:r>
              <a:rPr lang="en-US" b="1" dirty="0" smtClean="0"/>
              <a:t>Help </a:t>
            </a:r>
            <a:r>
              <a:rPr lang="en-US" b="1" dirty="0"/>
              <a:t>with UI </a:t>
            </a:r>
            <a:r>
              <a:rPr lang="en-US" b="1" dirty="0" smtClean="0"/>
              <a:t>Online: </a:t>
            </a:r>
            <a:r>
              <a:rPr lang="en-US" dirty="0" smtClean="0"/>
              <a:t>1-833-978-2511. </a:t>
            </a:r>
            <a:r>
              <a:rPr lang="en-US" dirty="0"/>
              <a:t>Daily from </a:t>
            </a:r>
            <a:r>
              <a:rPr lang="en-US" dirty="0" smtClean="0"/>
              <a:t>8 </a:t>
            </a:r>
            <a:r>
              <a:rPr lang="en-US" dirty="0"/>
              <a:t>a.m. to </a:t>
            </a:r>
            <a:r>
              <a:rPr lang="en-US" dirty="0" smtClean="0"/>
              <a:t>8 </a:t>
            </a:r>
            <a:r>
              <a:rPr lang="en-US" dirty="0"/>
              <a:t>p.m.</a:t>
            </a:r>
          </a:p>
          <a:p>
            <a:pPr marL="0" indent="0">
              <a:buNone/>
            </a:pPr>
            <a:r>
              <a:rPr lang="en-US" b="1" dirty="0"/>
              <a:t>UI Self-Service Line:</a:t>
            </a:r>
            <a:r>
              <a:rPr lang="en-US" dirty="0"/>
              <a:t> </a:t>
            </a:r>
            <a:r>
              <a:rPr lang="en-US" dirty="0" smtClean="0"/>
              <a:t>1-866-333-4606 available 24/7.</a:t>
            </a:r>
            <a:endParaRPr lang="en-US" dirty="0"/>
          </a:p>
          <a:p>
            <a:endParaRPr lang="en-US" dirty="0"/>
          </a:p>
        </p:txBody>
      </p:sp>
    </p:spTree>
    <p:extLst>
      <p:ext uri="{BB962C8B-B14F-4D97-AF65-F5344CB8AC3E}">
        <p14:creationId xmlns:p14="http://schemas.microsoft.com/office/powerpoint/2010/main" val="396115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America’s Job Center of California</a:t>
            </a:r>
            <a:r>
              <a:rPr lang="en-US" baseline="30000" dirty="0"/>
              <a:t>SM</a:t>
            </a:r>
            <a:r>
              <a:rPr lang="en-US" dirty="0"/>
              <a:t> </a:t>
            </a:r>
          </a:p>
        </p:txBody>
      </p:sp>
      <p:sp>
        <p:nvSpPr>
          <p:cNvPr id="5" name="Text Placeholder 4"/>
          <p:cNvSpPr>
            <a:spLocks noGrp="1"/>
          </p:cNvSpPr>
          <p:nvPr>
            <p:ph type="body" sz="quarter" idx="10"/>
          </p:nvPr>
        </p:nvSpPr>
        <p:spPr/>
        <p:txBody>
          <a:bodyPr>
            <a:normAutofit/>
          </a:bodyPr>
          <a:lstStyle/>
          <a:p>
            <a:r>
              <a:rPr lang="en-US" dirty="0"/>
              <a:t>The America's Job Center of </a:t>
            </a:r>
            <a:r>
              <a:rPr lang="en-US" dirty="0" smtClean="0"/>
              <a:t>California </a:t>
            </a:r>
            <a:r>
              <a:rPr lang="en-US" dirty="0"/>
              <a:t>(AJCC) offers a variety of services that bring employers with job openings and qualified job seekers together at no </a:t>
            </a:r>
            <a:r>
              <a:rPr lang="en-US" dirty="0" smtClean="0"/>
              <a:t>cost.</a:t>
            </a:r>
            <a:endParaRPr lang="en-US" dirty="0"/>
          </a:p>
          <a:p>
            <a:pPr marL="171450" indent="-171450"/>
            <a:r>
              <a:rPr lang="en-US" dirty="0"/>
              <a:t>There are several types of services available at an AJCC:</a:t>
            </a:r>
          </a:p>
          <a:p>
            <a:pPr lvl="1"/>
            <a:r>
              <a:rPr lang="en-US" sz="2800" dirty="0" smtClean="0"/>
              <a:t>Workforce </a:t>
            </a:r>
            <a:r>
              <a:rPr lang="en-US" sz="2800" dirty="0"/>
              <a:t>Innovation and Opportunity Act (</a:t>
            </a:r>
            <a:r>
              <a:rPr lang="en-US" sz="2800" dirty="0" smtClean="0"/>
              <a:t>WIOA).</a:t>
            </a:r>
          </a:p>
          <a:p>
            <a:pPr lvl="1"/>
            <a:r>
              <a:rPr lang="en-US" sz="2800" dirty="0" smtClean="0"/>
              <a:t>Trade </a:t>
            </a:r>
            <a:r>
              <a:rPr lang="en-US" sz="2800" dirty="0"/>
              <a:t>Adjustment Assistance (TAA) program </a:t>
            </a:r>
            <a:r>
              <a:rPr lang="en-US" sz="2800" dirty="0" smtClean="0"/>
              <a:t>information.</a:t>
            </a:r>
            <a:endParaRPr lang="en-US" sz="2800" dirty="0"/>
          </a:p>
          <a:p>
            <a:pPr lvl="1"/>
            <a:endParaRPr lang="en-US" sz="2800" dirty="0"/>
          </a:p>
          <a:p>
            <a:endParaRPr lang="en-US" dirty="0" smtClean="0"/>
          </a:p>
        </p:txBody>
      </p:sp>
    </p:spTree>
    <p:extLst>
      <p:ext uri="{BB962C8B-B14F-4D97-AF65-F5344CB8AC3E}">
        <p14:creationId xmlns:p14="http://schemas.microsoft.com/office/powerpoint/2010/main" val="356742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Job Center of </a:t>
            </a:r>
            <a:r>
              <a:rPr lang="en-US" dirty="0" smtClean="0"/>
              <a:t>California</a:t>
            </a:r>
            <a:endParaRPr lang="en-US" dirty="0"/>
          </a:p>
        </p:txBody>
      </p:sp>
      <p:sp>
        <p:nvSpPr>
          <p:cNvPr id="3" name="Text Placeholder 2"/>
          <p:cNvSpPr>
            <a:spLocks noGrp="1"/>
          </p:cNvSpPr>
          <p:nvPr>
            <p:ph type="body" sz="quarter" idx="10"/>
          </p:nvPr>
        </p:nvSpPr>
        <p:spPr/>
        <p:txBody>
          <a:bodyPr>
            <a:normAutofit/>
          </a:bodyPr>
          <a:lstStyle/>
          <a:p>
            <a:pPr lvl="1"/>
            <a:r>
              <a:rPr lang="en-US" sz="2800" dirty="0"/>
              <a:t>Career planning.</a:t>
            </a:r>
          </a:p>
          <a:p>
            <a:pPr lvl="1"/>
            <a:r>
              <a:rPr lang="en-US" sz="2800" dirty="0"/>
              <a:t>Skills assessment.</a:t>
            </a:r>
          </a:p>
          <a:p>
            <a:pPr lvl="1"/>
            <a:r>
              <a:rPr lang="en-US" sz="2800" dirty="0" smtClean="0"/>
              <a:t>Workshops.</a:t>
            </a:r>
            <a:endParaRPr lang="en-US" sz="2800" dirty="0"/>
          </a:p>
          <a:p>
            <a:pPr lvl="1"/>
            <a:r>
              <a:rPr lang="en-US" sz="2800" dirty="0"/>
              <a:t>Labor market information. </a:t>
            </a:r>
            <a:endParaRPr lang="en-US" sz="2800" dirty="0" smtClean="0"/>
          </a:p>
          <a:p>
            <a:pPr lvl="1"/>
            <a:r>
              <a:rPr lang="en-US" sz="2800" dirty="0" smtClean="0"/>
              <a:t>Job fairs and </a:t>
            </a:r>
            <a:r>
              <a:rPr lang="en-US" sz="2800" dirty="0"/>
              <a:t>other job matching </a:t>
            </a:r>
            <a:r>
              <a:rPr lang="en-US" sz="2800" dirty="0" smtClean="0"/>
              <a:t>services.</a:t>
            </a:r>
          </a:p>
          <a:p>
            <a:pPr lvl="1"/>
            <a:r>
              <a:rPr lang="en-US" sz="2800" dirty="0" smtClean="0"/>
              <a:t>Marketing </a:t>
            </a:r>
            <a:r>
              <a:rPr lang="en-US" sz="2800" dirty="0"/>
              <a:t>workers to area </a:t>
            </a:r>
            <a:r>
              <a:rPr lang="en-US" sz="2800" dirty="0" smtClean="0"/>
              <a:t>employers.</a:t>
            </a:r>
          </a:p>
          <a:p>
            <a:pPr lvl="1"/>
            <a:r>
              <a:rPr lang="en-US" sz="2800" dirty="0" smtClean="0"/>
              <a:t>Occupational </a:t>
            </a:r>
            <a:r>
              <a:rPr lang="en-US" sz="2800" dirty="0"/>
              <a:t>training</a:t>
            </a:r>
            <a:r>
              <a:rPr lang="en-US" sz="2800" dirty="0" smtClean="0"/>
              <a:t>.</a:t>
            </a:r>
            <a:endParaRPr lang="en-US" sz="2800" dirty="0"/>
          </a:p>
        </p:txBody>
      </p:sp>
    </p:spTree>
    <p:extLst>
      <p:ext uri="{BB962C8B-B14F-4D97-AF65-F5344CB8AC3E}">
        <p14:creationId xmlns:p14="http://schemas.microsoft.com/office/powerpoint/2010/main" val="255328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Job Center of </a:t>
            </a:r>
            <a:r>
              <a:rPr lang="en-US" dirty="0" smtClean="0"/>
              <a:t>California</a:t>
            </a:r>
            <a:endParaRPr lang="en-US" dirty="0"/>
          </a:p>
        </p:txBody>
      </p:sp>
      <p:sp>
        <p:nvSpPr>
          <p:cNvPr id="3" name="Text Placeholder 2"/>
          <p:cNvSpPr>
            <a:spLocks noGrp="1"/>
          </p:cNvSpPr>
          <p:nvPr>
            <p:ph type="body" sz="quarter" idx="10"/>
          </p:nvPr>
        </p:nvSpPr>
        <p:spPr/>
        <p:txBody>
          <a:bodyPr/>
          <a:lstStyle/>
          <a:p>
            <a:pPr lvl="1"/>
            <a:r>
              <a:rPr lang="en-US" sz="2800" dirty="0"/>
              <a:t>Special services for veterans and youth.</a:t>
            </a:r>
          </a:p>
          <a:p>
            <a:pPr lvl="1"/>
            <a:r>
              <a:rPr lang="en-US" sz="2800" dirty="0" smtClean="0"/>
              <a:t>Job clubs.</a:t>
            </a:r>
          </a:p>
          <a:p>
            <a:pPr lvl="1"/>
            <a:r>
              <a:rPr lang="en-US" sz="2800" dirty="0" smtClean="0"/>
              <a:t>Employer recruitments.</a:t>
            </a:r>
          </a:p>
          <a:p>
            <a:pPr lvl="1"/>
            <a:r>
              <a:rPr lang="en-US" sz="2800" dirty="0" smtClean="0"/>
              <a:t>Training and other resources.</a:t>
            </a:r>
          </a:p>
          <a:p>
            <a:pPr lvl="1"/>
            <a:r>
              <a:rPr lang="en-US" sz="2800" dirty="0" smtClean="0"/>
              <a:t>CalJOBS</a:t>
            </a:r>
            <a:r>
              <a:rPr lang="en-US" sz="2800" baseline="30000" dirty="0" smtClean="0"/>
              <a:t>SM</a:t>
            </a:r>
            <a:r>
              <a:rPr lang="en-US" sz="2800" dirty="0"/>
              <a:t>:</a:t>
            </a:r>
            <a:r>
              <a:rPr lang="en-US" sz="2800" b="1" dirty="0" smtClean="0">
                <a:solidFill>
                  <a:schemeClr val="tx1">
                    <a:lumMod val="50000"/>
                  </a:schemeClr>
                </a:solidFill>
              </a:rPr>
              <a:t> </a:t>
            </a:r>
            <a:r>
              <a:rPr lang="en-US" sz="2800" b="1" dirty="0">
                <a:solidFill>
                  <a:schemeClr val="tx1">
                    <a:lumMod val="50000"/>
                  </a:schemeClr>
                </a:solidFill>
              </a:rPr>
              <a:t>caljobs.ca.gov</a:t>
            </a:r>
            <a:endParaRPr lang="en-US" sz="2800" dirty="0"/>
          </a:p>
          <a:p>
            <a:pPr lvl="2"/>
            <a:r>
              <a:rPr lang="en-US" sz="2800" dirty="0" smtClean="0"/>
              <a:t>Access </a:t>
            </a:r>
            <a:r>
              <a:rPr lang="en-US" sz="2800" dirty="0"/>
              <a:t>to thousands of job openings statewide.</a:t>
            </a:r>
          </a:p>
          <a:p>
            <a:pPr lvl="2"/>
            <a:r>
              <a:rPr lang="en-US" sz="2800" dirty="0"/>
              <a:t>Access 24 hours a day, 7 days a week.</a:t>
            </a:r>
          </a:p>
          <a:p>
            <a:pPr lvl="2"/>
            <a:r>
              <a:rPr lang="en-US" sz="2800" dirty="0"/>
              <a:t>No fee to use.</a:t>
            </a:r>
          </a:p>
          <a:p>
            <a:pPr lvl="1"/>
            <a:endParaRPr lang="en-US" dirty="0" smtClean="0"/>
          </a:p>
          <a:p>
            <a:endParaRPr lang="en-US" dirty="0"/>
          </a:p>
          <a:p>
            <a:endParaRPr lang="en-US" dirty="0"/>
          </a:p>
        </p:txBody>
      </p:sp>
    </p:spTree>
    <p:extLst>
      <p:ext uri="{BB962C8B-B14F-4D97-AF65-F5344CB8AC3E}">
        <p14:creationId xmlns:p14="http://schemas.microsoft.com/office/powerpoint/2010/main" val="323806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4097" y="1019175"/>
            <a:ext cx="11096625" cy="5838825"/>
          </a:xfrm>
          <a:prstGeom prst="rect">
            <a:avLst/>
          </a:prstGeom>
        </p:spPr>
      </p:pic>
      <p:sp>
        <p:nvSpPr>
          <p:cNvPr id="6" name="Title 1"/>
          <p:cNvSpPr>
            <a:spLocks noGrp="1"/>
          </p:cNvSpPr>
          <p:nvPr>
            <p:ph type="title"/>
          </p:nvPr>
        </p:nvSpPr>
        <p:spPr>
          <a:xfrm>
            <a:off x="838200" y="525818"/>
            <a:ext cx="10515600" cy="498598"/>
          </a:xfrm>
        </p:spPr>
        <p:txBody>
          <a:bodyPr/>
          <a:lstStyle/>
          <a:p>
            <a:r>
              <a:rPr lang="en-US" dirty="0"/>
              <a:t>c</a:t>
            </a:r>
            <a:r>
              <a:rPr lang="en-US" dirty="0" smtClean="0"/>
              <a:t>areeronestop.org</a:t>
            </a:r>
            <a:endParaRPr lang="en-US" dirty="0"/>
          </a:p>
        </p:txBody>
      </p:sp>
    </p:spTree>
    <p:extLst>
      <p:ext uri="{BB962C8B-B14F-4D97-AF65-F5344CB8AC3E}">
        <p14:creationId xmlns:p14="http://schemas.microsoft.com/office/powerpoint/2010/main" val="425548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Provide information on unemployment benefits and programs.</a:t>
            </a:r>
          </a:p>
          <a:p>
            <a:endParaRPr lang="en-US" dirty="0"/>
          </a:p>
          <a:p>
            <a:r>
              <a:rPr lang="en-US" dirty="0" smtClean="0"/>
              <a:t>Discuss employment and training assistance programs.</a:t>
            </a:r>
          </a:p>
          <a:p>
            <a:endParaRPr lang="en-US" dirty="0"/>
          </a:p>
          <a:p>
            <a:r>
              <a:rPr lang="en-US" dirty="0"/>
              <a:t>Connect </a:t>
            </a:r>
            <a:r>
              <a:rPr lang="en-US" dirty="0" smtClean="0"/>
              <a:t>to </a:t>
            </a:r>
            <a:r>
              <a:rPr lang="en-US" dirty="0"/>
              <a:t>other </a:t>
            </a:r>
            <a:r>
              <a:rPr lang="en-US" dirty="0" smtClean="0"/>
              <a:t>federal, state, and local resources.</a:t>
            </a:r>
            <a:endParaRPr lang="en-US" dirty="0"/>
          </a:p>
          <a:p>
            <a:endParaRPr lang="en-US" dirty="0"/>
          </a:p>
        </p:txBody>
      </p:sp>
    </p:spTree>
    <p:extLst>
      <p:ext uri="{BB962C8B-B14F-4D97-AF65-F5344CB8AC3E}">
        <p14:creationId xmlns:p14="http://schemas.microsoft.com/office/powerpoint/2010/main" val="91998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Labor Market Information </a:t>
            </a:r>
            <a:r>
              <a:rPr lang="en-US" dirty="0" smtClean="0">
                <a:solidFill>
                  <a:schemeClr val="tx1"/>
                </a:solidFill>
              </a:rPr>
              <a:t>Division</a:t>
            </a:r>
            <a:endParaRPr lang="en-US" dirty="0">
              <a:solidFill>
                <a:schemeClr val="tx1"/>
              </a:solidFill>
            </a:endParaRPr>
          </a:p>
        </p:txBody>
      </p:sp>
      <p:sp>
        <p:nvSpPr>
          <p:cNvPr id="3" name="Text Placeholder 2"/>
          <p:cNvSpPr>
            <a:spLocks noGrp="1"/>
          </p:cNvSpPr>
          <p:nvPr>
            <p:ph type="body" sz="quarter" idx="10"/>
          </p:nvPr>
        </p:nvSpPr>
        <p:spPr/>
        <p:txBody>
          <a:bodyPr/>
          <a:lstStyle/>
          <a:p>
            <a:r>
              <a:rPr lang="en-US" dirty="0" smtClean="0"/>
              <a:t>The Labor Market Information Division (LMID) </a:t>
            </a:r>
            <a:r>
              <a:rPr lang="en-US" dirty="0"/>
              <a:t>regularly collects, analyzes, and publishes information about California’s labor market</a:t>
            </a:r>
            <a:r>
              <a:rPr lang="en-US" dirty="0" smtClean="0"/>
              <a:t>. </a:t>
            </a:r>
          </a:p>
          <a:p>
            <a:pPr lvl="1"/>
            <a:r>
              <a:rPr lang="en-US" dirty="0" smtClean="0"/>
              <a:t>Also </a:t>
            </a:r>
            <a:r>
              <a:rPr lang="en-US" dirty="0"/>
              <a:t>provides economic development and planning information.</a:t>
            </a:r>
          </a:p>
          <a:p>
            <a:r>
              <a:rPr lang="en-US" dirty="0" smtClean="0"/>
              <a:t>Types of information available:</a:t>
            </a:r>
          </a:p>
          <a:p>
            <a:pPr lvl="1"/>
            <a:r>
              <a:rPr lang="en-US" dirty="0" smtClean="0"/>
              <a:t>Occupational profiles and occupation comparisons.</a:t>
            </a:r>
          </a:p>
          <a:p>
            <a:pPr lvl="1"/>
            <a:r>
              <a:rPr lang="en-US" dirty="0" smtClean="0"/>
              <a:t>Projections of employment for occupations and industries by county.</a:t>
            </a:r>
          </a:p>
          <a:p>
            <a:pPr lvl="1"/>
            <a:r>
              <a:rPr lang="en-US" dirty="0" smtClean="0"/>
              <a:t>Growth and decline industries in all counties in California.</a:t>
            </a:r>
          </a:p>
          <a:p>
            <a:r>
              <a:rPr lang="en-US" dirty="0" smtClean="0"/>
              <a:t>Find </a:t>
            </a:r>
            <a:r>
              <a:rPr lang="en-US" dirty="0"/>
              <a:t>a</a:t>
            </a:r>
            <a:r>
              <a:rPr lang="en-US" dirty="0" smtClean="0"/>
              <a:t>dditional </a:t>
            </a:r>
            <a:r>
              <a:rPr lang="en-US" dirty="0"/>
              <a:t>information </a:t>
            </a:r>
            <a:r>
              <a:rPr lang="en-US" dirty="0" smtClean="0"/>
              <a:t>on </a:t>
            </a:r>
            <a:r>
              <a:rPr lang="en-US" dirty="0"/>
              <a:t>the EDD </a:t>
            </a:r>
            <a:r>
              <a:rPr lang="en-US" dirty="0" smtClean="0"/>
              <a:t>website: </a:t>
            </a:r>
            <a:r>
              <a:rPr lang="en-US" b="1" dirty="0" smtClean="0">
                <a:solidFill>
                  <a:schemeClr val="tx1">
                    <a:lumMod val="50000"/>
                  </a:schemeClr>
                </a:solidFill>
              </a:rPr>
              <a:t>labormarketinfo.edd.ca.gov</a:t>
            </a:r>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79887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Disability Insurance Program</a:t>
            </a:r>
          </a:p>
        </p:txBody>
      </p:sp>
      <p:sp>
        <p:nvSpPr>
          <p:cNvPr id="3" name="Text Placeholder 2"/>
          <p:cNvSpPr>
            <a:spLocks noGrp="1"/>
          </p:cNvSpPr>
          <p:nvPr>
            <p:ph type="body" sz="quarter" idx="10"/>
          </p:nvPr>
        </p:nvSpPr>
        <p:spPr/>
        <p:txBody>
          <a:bodyPr/>
          <a:lstStyle/>
          <a:p>
            <a:pPr>
              <a:lnSpc>
                <a:spcPct val="114000"/>
              </a:lnSpc>
              <a:spcBef>
                <a:spcPts val="0"/>
              </a:spcBef>
              <a:spcAft>
                <a:spcPts val="0"/>
              </a:spcAft>
            </a:pPr>
            <a:r>
              <a:rPr lang="en-US" dirty="0">
                <a:latin typeface="Calibri" panose="020F0502020204030204" pitchFamily="34" charset="0"/>
                <a:cs typeface="Calibri" panose="020F0502020204030204" pitchFamily="34" charset="0"/>
              </a:rPr>
              <a:t>Disability Insurance (DI) is a partial wage replacement </a:t>
            </a:r>
            <a:r>
              <a:rPr lang="en-US" dirty="0" smtClean="0">
                <a:latin typeface="Calibri" panose="020F0502020204030204" pitchFamily="34" charset="0"/>
                <a:cs typeface="Calibri" panose="020F0502020204030204" pitchFamily="34" charset="0"/>
              </a:rPr>
              <a:t>for eligible </a:t>
            </a:r>
            <a:r>
              <a:rPr lang="en-US" dirty="0">
                <a:latin typeface="Calibri" panose="020F0502020204030204" pitchFamily="34" charset="0"/>
                <a:cs typeface="Calibri" panose="020F0502020204030204" pitchFamily="34" charset="0"/>
              </a:rPr>
              <a:t>California workers.</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Paid Family Leave.</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Cannot </a:t>
            </a:r>
            <a:r>
              <a:rPr lang="en-US" dirty="0">
                <a:latin typeface="Calibri" panose="020F0502020204030204" pitchFamily="34" charset="0"/>
                <a:cs typeface="Calibri" panose="020F0502020204030204" pitchFamily="34" charset="0"/>
              </a:rPr>
              <a:t>collect DI at the same time as UI. </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Find additional information on the EDD website: </a:t>
            </a:r>
            <a:r>
              <a:rPr lang="en-US" b="1" dirty="0" smtClean="0">
                <a:solidFill>
                  <a:schemeClr val="tx1">
                    <a:lumMod val="50000"/>
                  </a:schemeClr>
                </a:solidFill>
                <a:latin typeface="Calibri" panose="020F0502020204030204" pitchFamily="34" charset="0"/>
                <a:cs typeface="Calibri" panose="020F0502020204030204" pitchFamily="34" charset="0"/>
              </a:rPr>
              <a:t>edd.ca.gov/disability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39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California</a:t>
            </a:r>
            <a:endParaRPr lang="en-US" dirty="0"/>
          </a:p>
        </p:txBody>
      </p:sp>
      <p:sp>
        <p:nvSpPr>
          <p:cNvPr id="3" name="Text Placeholder 2"/>
          <p:cNvSpPr>
            <a:spLocks noGrp="1"/>
          </p:cNvSpPr>
          <p:nvPr>
            <p:ph type="body" sz="quarter" idx="10"/>
          </p:nvPr>
        </p:nvSpPr>
        <p:spPr/>
        <p:txBody>
          <a:bodyPr>
            <a:normAutofit/>
          </a:bodyPr>
          <a:lstStyle/>
          <a:p>
            <a:r>
              <a:rPr lang="en-US" dirty="0" smtClean="0"/>
              <a:t>No cost service </a:t>
            </a:r>
            <a:r>
              <a:rPr lang="en-US" dirty="0"/>
              <a:t>that connects Californians with brand-name health </a:t>
            </a:r>
            <a:r>
              <a:rPr lang="en-US" dirty="0" smtClean="0"/>
              <a:t>insurance. </a:t>
            </a:r>
          </a:p>
          <a:p>
            <a:r>
              <a:rPr lang="en-US" dirty="0" smtClean="0"/>
              <a:t>Financial </a:t>
            </a:r>
            <a:r>
              <a:rPr lang="en-US" dirty="0"/>
              <a:t>help when you buy health insurance from well-known companies. </a:t>
            </a:r>
            <a:endParaRPr lang="en-US" dirty="0" smtClean="0"/>
          </a:p>
          <a:p>
            <a:pPr>
              <a:lnSpc>
                <a:spcPct val="114000"/>
              </a:lnSpc>
              <a:spcBef>
                <a:spcPts val="0"/>
              </a:spcBef>
              <a:spcAft>
                <a:spcPts val="0"/>
              </a:spcAft>
            </a:pPr>
            <a:r>
              <a:rPr lang="en-US" dirty="0">
                <a:latin typeface="Calibri" panose="020F0502020204030204" pitchFamily="34" charset="0"/>
                <a:cs typeface="Calibri" panose="020F0502020204030204" pitchFamily="34" charset="0"/>
              </a:rPr>
              <a:t>May qualify for a discount on a health plan or get insurance through Medi-Cal</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41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112"/>
            <a:ext cx="10515600" cy="498598"/>
          </a:xfrm>
        </p:spPr>
        <p:txBody>
          <a:bodyPr/>
          <a:lstStyle/>
          <a:p>
            <a:r>
              <a:rPr lang="en-US" dirty="0" smtClean="0"/>
              <a:t>coveredca.com</a:t>
            </a:r>
            <a:endParaRPr lang="en-US" dirty="0"/>
          </a:p>
        </p:txBody>
      </p:sp>
      <p:pic>
        <p:nvPicPr>
          <p:cNvPr id="4" name="Picture 3"/>
          <p:cNvPicPr>
            <a:picLocks noChangeAspect="1"/>
          </p:cNvPicPr>
          <p:nvPr/>
        </p:nvPicPr>
        <p:blipFill>
          <a:blip r:embed="rId3"/>
          <a:stretch>
            <a:fillRect/>
          </a:stretch>
        </p:blipFill>
        <p:spPr>
          <a:xfrm>
            <a:off x="0" y="1552162"/>
            <a:ext cx="12192000" cy="5264894"/>
          </a:xfrm>
          <a:prstGeom prst="rect">
            <a:avLst/>
          </a:prstGeom>
        </p:spPr>
      </p:pic>
    </p:spTree>
    <p:extLst>
      <p:ext uri="{BB962C8B-B14F-4D97-AF65-F5344CB8AC3E}">
        <p14:creationId xmlns:p14="http://schemas.microsoft.com/office/powerpoint/2010/main" val="78714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US De</a:t>
            </a:r>
            <a:r>
              <a:rPr lang="en-US" dirty="0" smtClean="0"/>
              <a:t>partment of Labor</a:t>
            </a:r>
            <a:endParaRPr lang="en-US" dirty="0"/>
          </a:p>
        </p:txBody>
      </p:sp>
      <p:sp>
        <p:nvSpPr>
          <p:cNvPr id="5" name="Text Placeholder 4"/>
          <p:cNvSpPr>
            <a:spLocks noGrp="1"/>
          </p:cNvSpPr>
          <p:nvPr>
            <p:ph type="body" sz="quarter" idx="10"/>
          </p:nvPr>
        </p:nvSpPr>
        <p:spPr/>
        <p:txBody>
          <a:bodyPr>
            <a:normAutofit/>
          </a:bodyPr>
          <a:lstStyle/>
          <a:p>
            <a:r>
              <a:rPr lang="en-US" dirty="0"/>
              <a:t>Consolidated Omnibus Budget Reconciliation Act (COBRA</a:t>
            </a:r>
            <a:r>
              <a:rPr lang="en-US" dirty="0" smtClean="0"/>
              <a:t>). </a:t>
            </a:r>
            <a:endParaRPr lang="en-US" dirty="0"/>
          </a:p>
          <a:p>
            <a:r>
              <a:rPr lang="en-US" dirty="0"/>
              <a:t>Health Insurance Portability </a:t>
            </a:r>
            <a:r>
              <a:rPr lang="en-US" dirty="0" smtClean="0"/>
              <a:t>and Accountability </a:t>
            </a:r>
            <a:r>
              <a:rPr lang="en-US" dirty="0"/>
              <a:t>Act (HIPPA</a:t>
            </a:r>
            <a:r>
              <a:rPr lang="en-US" dirty="0" smtClean="0"/>
              <a:t>).</a:t>
            </a:r>
            <a:endParaRPr lang="en-US" dirty="0"/>
          </a:p>
          <a:p>
            <a:r>
              <a:rPr lang="en-US" dirty="0"/>
              <a:t>Employee Retirement Income Security Act (ERISA</a:t>
            </a:r>
            <a:r>
              <a:rPr lang="en-US" dirty="0" smtClean="0"/>
              <a:t>).</a:t>
            </a:r>
            <a:endParaRPr lang="en-US" dirty="0"/>
          </a:p>
          <a:p>
            <a:r>
              <a:rPr lang="en-US" dirty="0"/>
              <a:t>Affordable Care Act (ACA</a:t>
            </a:r>
            <a:r>
              <a:rPr lang="en-US" dirty="0" smtClean="0"/>
              <a:t>).</a:t>
            </a:r>
          </a:p>
          <a:p>
            <a:r>
              <a:rPr lang="en-US" dirty="0" smtClean="0"/>
              <a:t>Find additional information on the DOL website</a:t>
            </a:r>
            <a:r>
              <a:rPr lang="en-US" dirty="0"/>
              <a:t>: </a:t>
            </a:r>
            <a:r>
              <a:rPr lang="en-US" b="1" dirty="0" smtClean="0">
                <a:solidFill>
                  <a:schemeClr val="tx1">
                    <a:lumMod val="50000"/>
                  </a:schemeClr>
                </a:solidFill>
              </a:rPr>
              <a:t>dol.gov.</a:t>
            </a:r>
          </a:p>
          <a:p>
            <a:r>
              <a:rPr lang="en-US" dirty="0" smtClean="0"/>
              <a:t>US Department </a:t>
            </a:r>
            <a:r>
              <a:rPr lang="en-US" dirty="0"/>
              <a:t>of </a:t>
            </a:r>
            <a:r>
              <a:rPr lang="en-US" dirty="0" smtClean="0"/>
              <a:t>Labor’s Employment </a:t>
            </a:r>
            <a:r>
              <a:rPr lang="en-US" dirty="0"/>
              <a:t>Benefits Security </a:t>
            </a:r>
            <a:r>
              <a:rPr lang="en-US" dirty="0" smtClean="0"/>
              <a:t>Administration: </a:t>
            </a:r>
            <a:r>
              <a:rPr lang="en-US" b="1" dirty="0" smtClean="0"/>
              <a:t>1-866-444-3272.</a:t>
            </a:r>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23583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34730"/>
            <a:ext cx="9144000" cy="2439602"/>
          </a:xfrm>
        </p:spPr>
        <p:txBody>
          <a:bodyPr/>
          <a:lstStyle/>
          <a:p>
            <a:r>
              <a:rPr lang="en-US" dirty="0" smtClean="0"/>
              <a:t>Questions?</a:t>
            </a:r>
            <a:endParaRPr lang="en-US" dirty="0"/>
          </a:p>
        </p:txBody>
      </p:sp>
    </p:spTree>
    <p:extLst>
      <p:ext uri="{BB962C8B-B14F-4D97-AF65-F5344CB8AC3E}">
        <p14:creationId xmlns:p14="http://schemas.microsoft.com/office/powerpoint/2010/main" val="164966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33" y="2394408"/>
            <a:ext cx="10752667" cy="1495794"/>
          </a:xfrm>
        </p:spPr>
        <p:txBody>
          <a:bodyPr/>
          <a:lstStyle/>
          <a:p>
            <a:r>
              <a:rPr lang="en-US" dirty="0" smtClean="0"/>
              <a:t>The EDD is an equal opportunity employer/program. Auxiliary aids and services are available upon request</a:t>
            </a:r>
            <a:br>
              <a:rPr lang="en-US" dirty="0" smtClean="0"/>
            </a:br>
            <a:r>
              <a:rPr lang="en-US" dirty="0" smtClean="0"/>
              <a:t>to individuals with disabilities.</a:t>
            </a:r>
            <a:endParaRPr lang="en-US" dirty="0"/>
          </a:p>
        </p:txBody>
      </p:sp>
    </p:spTree>
    <p:extLst>
      <p:ext uri="{BB962C8B-B14F-4D97-AF65-F5344CB8AC3E}">
        <p14:creationId xmlns:p14="http://schemas.microsoft.com/office/powerpoint/2010/main" val="17565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Insurance Program</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Partial </a:t>
            </a:r>
            <a:r>
              <a:rPr lang="en-US" dirty="0"/>
              <a:t>income replacement for employees who </a:t>
            </a:r>
            <a:r>
              <a:rPr lang="en-US" dirty="0" smtClean="0"/>
              <a:t>lost </a:t>
            </a:r>
            <a:r>
              <a:rPr lang="en-US" dirty="0"/>
              <a:t>their jobs or </a:t>
            </a:r>
            <a:r>
              <a:rPr lang="en-US" dirty="0" smtClean="0"/>
              <a:t>had hours </a:t>
            </a:r>
            <a:r>
              <a:rPr lang="en-US" dirty="0"/>
              <a:t>reduced due to no fault of their own.</a:t>
            </a:r>
          </a:p>
          <a:p>
            <a:endParaRPr lang="en-US" dirty="0" smtClean="0"/>
          </a:p>
          <a:p>
            <a:r>
              <a:rPr lang="en-US" dirty="0" smtClean="0"/>
              <a:t>Funded </a:t>
            </a:r>
            <a:r>
              <a:rPr lang="en-US" dirty="0"/>
              <a:t>by employers </a:t>
            </a:r>
            <a:r>
              <a:rPr lang="en-US" dirty="0" smtClean="0"/>
              <a:t>at no </a:t>
            </a:r>
            <a:r>
              <a:rPr lang="en-US" dirty="0"/>
              <a:t>cost to employees.</a:t>
            </a:r>
          </a:p>
          <a:p>
            <a:endParaRPr lang="en-US" dirty="0" smtClean="0"/>
          </a:p>
          <a:p>
            <a:r>
              <a:rPr lang="en-US" dirty="0" smtClean="0"/>
              <a:t>Weekly </a:t>
            </a:r>
            <a:r>
              <a:rPr lang="en-US" dirty="0"/>
              <a:t>benefit </a:t>
            </a:r>
            <a:r>
              <a:rPr lang="en-US" dirty="0" smtClean="0"/>
              <a:t>amounts </a:t>
            </a:r>
            <a:r>
              <a:rPr lang="en-US" dirty="0"/>
              <a:t>range from $40 to $450 based on earnings.</a:t>
            </a:r>
          </a:p>
          <a:p>
            <a:endParaRPr lang="en-US" dirty="0"/>
          </a:p>
        </p:txBody>
      </p:sp>
    </p:spTree>
    <p:extLst>
      <p:ext uri="{BB962C8B-B14F-4D97-AF65-F5344CB8AC3E}">
        <p14:creationId xmlns:p14="http://schemas.microsoft.com/office/powerpoint/2010/main" val="75265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978"/>
            <a:ext cx="10515600" cy="498598"/>
          </a:xfrm>
        </p:spPr>
        <p:txBody>
          <a:bodyPr/>
          <a:lstStyle/>
          <a:p>
            <a:r>
              <a:rPr lang="en-US" b="1" dirty="0" smtClean="0"/>
              <a:t>Unemployment Improvements</a:t>
            </a:r>
            <a:endParaRPr lang="en-US" b="1" dirty="0"/>
          </a:p>
        </p:txBody>
      </p:sp>
      <p:sp>
        <p:nvSpPr>
          <p:cNvPr id="3" name="Text Placeholder 2"/>
          <p:cNvSpPr>
            <a:spLocks noGrp="1"/>
          </p:cNvSpPr>
          <p:nvPr>
            <p:ph type="body" sz="quarter" idx="10"/>
          </p:nvPr>
        </p:nvSpPr>
        <p:spPr>
          <a:xfrm>
            <a:off x="838200" y="1114697"/>
            <a:ext cx="10515600" cy="4897709"/>
          </a:xfrm>
        </p:spPr>
        <p:txBody>
          <a:bodyPr/>
          <a:lstStyle/>
          <a:p>
            <a:r>
              <a:rPr lang="en-US" dirty="0"/>
              <a:t>UI Online</a:t>
            </a:r>
            <a:r>
              <a:rPr lang="en-US" baseline="30000" dirty="0"/>
              <a:t>SM</a:t>
            </a:r>
            <a:r>
              <a:rPr lang="en-US" dirty="0"/>
              <a:t> is </a:t>
            </a:r>
            <a:r>
              <a:rPr lang="en-US" dirty="0" smtClean="0"/>
              <a:t>available </a:t>
            </a:r>
            <a:r>
              <a:rPr lang="en-US" dirty="0"/>
              <a:t>to certify for benefits, check payment information, reopen an existing claim, and more.</a:t>
            </a:r>
          </a:p>
          <a:p>
            <a:r>
              <a:rPr lang="en-US" dirty="0" smtClean="0"/>
              <a:t>EDD is improving its systems to verify identities, process claims, prevent fraud, and reduce the backlog of claims.</a:t>
            </a:r>
          </a:p>
          <a:p>
            <a:r>
              <a:rPr lang="en-US" dirty="0" smtClean="0"/>
              <a:t>New unemployment claimants will need to verify their identity through ID.me before they can file a claim online. </a:t>
            </a:r>
          </a:p>
          <a:p>
            <a:endParaRPr lang="en-US" dirty="0"/>
          </a:p>
        </p:txBody>
      </p:sp>
    </p:spTree>
    <p:extLst>
      <p:ext uri="{BB962C8B-B14F-4D97-AF65-F5344CB8AC3E}">
        <p14:creationId xmlns:p14="http://schemas.microsoft.com/office/powerpoint/2010/main" val="229671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466"/>
          <a:stretch/>
        </p:blipFill>
        <p:spPr>
          <a:xfrm>
            <a:off x="0" y="721911"/>
            <a:ext cx="12192000" cy="6136089"/>
          </a:xfrm>
          <a:prstGeom prst="rect">
            <a:avLst/>
          </a:prstGeom>
        </p:spPr>
      </p:pic>
      <p:sp>
        <p:nvSpPr>
          <p:cNvPr id="6" name="Title 5"/>
          <p:cNvSpPr>
            <a:spLocks noGrp="1"/>
          </p:cNvSpPr>
          <p:nvPr>
            <p:ph type="title"/>
          </p:nvPr>
        </p:nvSpPr>
        <p:spPr>
          <a:xfrm>
            <a:off x="838200" y="102733"/>
            <a:ext cx="10515600" cy="498598"/>
          </a:xfrm>
        </p:spPr>
        <p:txBody>
          <a:bodyPr/>
          <a:lstStyle/>
          <a:p>
            <a:r>
              <a:rPr lang="en-US" dirty="0" smtClean="0"/>
              <a:t>edd.ca.gov/UI_Online</a:t>
            </a:r>
            <a:endParaRPr lang="en-US" dirty="0"/>
          </a:p>
        </p:txBody>
      </p:sp>
    </p:spTree>
    <p:extLst>
      <p:ext uri="{BB962C8B-B14F-4D97-AF65-F5344CB8AC3E}">
        <p14:creationId xmlns:p14="http://schemas.microsoft.com/office/powerpoint/2010/main" val="398030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 Basics: File a Claim</a:t>
            </a:r>
          </a:p>
        </p:txBody>
      </p:sp>
      <p:sp>
        <p:nvSpPr>
          <p:cNvPr id="4" name="Text Placeholder 3"/>
          <p:cNvSpPr>
            <a:spLocks noGrp="1"/>
          </p:cNvSpPr>
          <p:nvPr>
            <p:ph type="body" sz="quarter" idx="10"/>
          </p:nvPr>
        </p:nvSpPr>
        <p:spPr/>
        <p:txBody>
          <a:bodyPr>
            <a:normAutofit/>
          </a:bodyPr>
          <a:lstStyle/>
          <a:p>
            <a:r>
              <a:rPr lang="en-US" b="1" dirty="0"/>
              <a:t>Online:</a:t>
            </a:r>
          </a:p>
          <a:p>
            <a:pPr lvl="1"/>
            <a:r>
              <a:rPr lang="en-US" dirty="0" smtClean="0"/>
              <a:t>Create </a:t>
            </a:r>
            <a:r>
              <a:rPr lang="en-US" dirty="0"/>
              <a:t>a Benefit Programs Online login to access UI Online</a:t>
            </a:r>
            <a:r>
              <a:rPr lang="en-US" dirty="0" smtClean="0"/>
              <a:t>.</a:t>
            </a:r>
          </a:p>
          <a:p>
            <a:pPr lvl="1"/>
            <a:r>
              <a:rPr lang="en-US" dirty="0" smtClean="0"/>
              <a:t>Claimants </a:t>
            </a:r>
            <a:r>
              <a:rPr lang="en-US" dirty="0"/>
              <a:t>may receive a confirmation email within a few days notifying them a UI Online account has been created for them.</a:t>
            </a:r>
          </a:p>
          <a:p>
            <a:pPr lvl="1"/>
            <a:r>
              <a:rPr lang="en-US" dirty="0"/>
              <a:t>UI </a:t>
            </a:r>
            <a:r>
              <a:rPr lang="en-US" dirty="0" smtClean="0"/>
              <a:t>Online </a:t>
            </a:r>
            <a:r>
              <a:rPr lang="en-US" dirty="0"/>
              <a:t>technical assistance is available daily from 8 a.m. to 8 p.m. to help with </a:t>
            </a:r>
            <a:r>
              <a:rPr lang="en-US" dirty="0" smtClean="0"/>
              <a:t>registration and </a:t>
            </a:r>
            <a:r>
              <a:rPr lang="en-US" dirty="0"/>
              <a:t>password </a:t>
            </a:r>
            <a:r>
              <a:rPr lang="en-US" dirty="0" smtClean="0"/>
              <a:t>resets.</a:t>
            </a:r>
            <a:endParaRPr lang="en-US" dirty="0"/>
          </a:p>
          <a:p>
            <a:r>
              <a:rPr lang="en-US" b="1" dirty="0"/>
              <a:t>Phone:</a:t>
            </a:r>
          </a:p>
          <a:p>
            <a:pPr lvl="1"/>
            <a:r>
              <a:rPr lang="en-US" dirty="0"/>
              <a:t>Speak to a </a:t>
            </a:r>
            <a:r>
              <a:rPr lang="en-US" dirty="0" smtClean="0"/>
              <a:t>representative to file a claim: 1-800-300-5616</a:t>
            </a:r>
            <a:endParaRPr lang="en-US" dirty="0"/>
          </a:p>
          <a:p>
            <a:r>
              <a:rPr lang="en-US" b="1" dirty="0" smtClean="0"/>
              <a:t>Fax or Mail:</a:t>
            </a:r>
          </a:p>
          <a:p>
            <a:pPr lvl="1"/>
            <a:r>
              <a:rPr lang="en-US" dirty="0" smtClean="0"/>
              <a:t>Complete </a:t>
            </a:r>
            <a:r>
              <a:rPr lang="en-US" dirty="0"/>
              <a:t>the paper application and submit as directed on the form.</a:t>
            </a:r>
          </a:p>
          <a:p>
            <a:pPr lvl="2"/>
            <a:r>
              <a:rPr lang="en-US" dirty="0"/>
              <a:t>Allow additional time for processing.</a:t>
            </a:r>
          </a:p>
          <a:p>
            <a:endParaRPr lang="en-US" dirty="0"/>
          </a:p>
        </p:txBody>
      </p:sp>
    </p:spTree>
    <p:extLst>
      <p:ext uri="{BB962C8B-B14F-4D97-AF65-F5344CB8AC3E}">
        <p14:creationId xmlns:p14="http://schemas.microsoft.com/office/powerpoint/2010/main" val="209398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 Claim is Filed</a:t>
            </a:r>
            <a:endParaRPr lang="en-US" dirty="0"/>
          </a:p>
        </p:txBody>
      </p:sp>
      <p:sp>
        <p:nvSpPr>
          <p:cNvPr id="3" name="Text Placeholder 2"/>
          <p:cNvSpPr>
            <a:spLocks noGrp="1"/>
          </p:cNvSpPr>
          <p:nvPr>
            <p:ph type="body" sz="quarter" idx="10"/>
          </p:nvPr>
        </p:nvSpPr>
        <p:spPr>
          <a:xfrm>
            <a:off x="838200" y="1800225"/>
            <a:ext cx="10515600" cy="3428999"/>
          </a:xfrm>
        </p:spPr>
        <p:txBody>
          <a:bodyPr/>
          <a:lstStyle/>
          <a:p>
            <a:r>
              <a:rPr lang="en-US" dirty="0"/>
              <a:t>I</a:t>
            </a:r>
            <a:r>
              <a:rPr lang="en-US" dirty="0" smtClean="0"/>
              <a:t>mportant </a:t>
            </a:r>
            <a:r>
              <a:rPr lang="en-US" dirty="0"/>
              <a:t>information </a:t>
            </a:r>
            <a:r>
              <a:rPr lang="en-US" dirty="0" smtClean="0"/>
              <a:t>you will receive from </a:t>
            </a:r>
            <a:r>
              <a:rPr lang="en-US" dirty="0"/>
              <a:t>the EDD by mail:</a:t>
            </a:r>
          </a:p>
          <a:p>
            <a:pPr lvl="1" algn="just"/>
            <a:r>
              <a:rPr lang="en-US" dirty="0"/>
              <a:t>Confirmation that your claim was filed.</a:t>
            </a:r>
          </a:p>
          <a:p>
            <a:pPr lvl="1" algn="just"/>
            <a:r>
              <a:rPr lang="en-US" dirty="0"/>
              <a:t>How </a:t>
            </a:r>
            <a:r>
              <a:rPr lang="en-US" dirty="0" smtClean="0"/>
              <a:t>your weekly </a:t>
            </a:r>
            <a:r>
              <a:rPr lang="en-US" dirty="0"/>
              <a:t>benefit amount was computed.</a:t>
            </a:r>
          </a:p>
          <a:p>
            <a:pPr lvl="1" algn="just"/>
            <a:r>
              <a:rPr lang="en-US" dirty="0" smtClean="0"/>
              <a:t>Your EDD </a:t>
            </a:r>
            <a:r>
              <a:rPr lang="en-US" dirty="0"/>
              <a:t>Customer Account Number </a:t>
            </a:r>
            <a:r>
              <a:rPr lang="en-US" dirty="0" smtClean="0"/>
              <a:t>that you can use </a:t>
            </a:r>
            <a:r>
              <a:rPr lang="en-US" dirty="0"/>
              <a:t>to create your UI </a:t>
            </a:r>
            <a:r>
              <a:rPr lang="en-US" dirty="0" smtClean="0"/>
              <a:t>Online </a:t>
            </a:r>
            <a:r>
              <a:rPr lang="en-US" dirty="0"/>
              <a:t>account.</a:t>
            </a:r>
          </a:p>
          <a:p>
            <a:r>
              <a:rPr lang="en-US" dirty="0"/>
              <a:t>Verify accuracy of </a:t>
            </a:r>
            <a:r>
              <a:rPr lang="en-US" dirty="0" smtClean="0"/>
              <a:t>your claim </a:t>
            </a:r>
            <a:r>
              <a:rPr lang="en-US" dirty="0"/>
              <a:t>and wage information and notify the EDD immediately if the information incorrect.</a:t>
            </a:r>
          </a:p>
          <a:p>
            <a:r>
              <a:rPr lang="en-US" dirty="0"/>
              <a:t>Continue to read, review, and respond to all communication. </a:t>
            </a:r>
          </a:p>
        </p:txBody>
      </p:sp>
    </p:spTree>
    <p:extLst>
      <p:ext uri="{BB962C8B-B14F-4D97-AF65-F5344CB8AC3E}">
        <p14:creationId xmlns:p14="http://schemas.microsoft.com/office/powerpoint/2010/main" val="3009057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547"/>
          <a:stretch/>
        </p:blipFill>
        <p:spPr>
          <a:xfrm>
            <a:off x="1418545" y="0"/>
            <a:ext cx="8525556" cy="6858000"/>
          </a:xfrm>
          <a:prstGeom prst="rect">
            <a:avLst/>
          </a:prstGeom>
        </p:spPr>
      </p:pic>
    </p:spTree>
    <p:extLst>
      <p:ext uri="{BB962C8B-B14F-4D97-AF65-F5344CB8AC3E}">
        <p14:creationId xmlns:p14="http://schemas.microsoft.com/office/powerpoint/2010/main" val="26966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Certify for Benefits</a:t>
            </a:r>
          </a:p>
        </p:txBody>
      </p:sp>
      <p:sp>
        <p:nvSpPr>
          <p:cNvPr id="3" name="Text Placeholder 2"/>
          <p:cNvSpPr>
            <a:spLocks noGrp="1"/>
          </p:cNvSpPr>
          <p:nvPr>
            <p:ph type="body" sz="quarter" idx="10"/>
          </p:nvPr>
        </p:nvSpPr>
        <p:spPr>
          <a:xfrm>
            <a:off x="838200" y="1143000"/>
            <a:ext cx="10515600" cy="5277255"/>
          </a:xfrm>
        </p:spPr>
        <p:txBody>
          <a:bodyPr>
            <a:normAutofit/>
          </a:bodyPr>
          <a:lstStyle/>
          <a:p>
            <a:pPr marL="0" lvl="0" indent="0">
              <a:buNone/>
            </a:pPr>
            <a:r>
              <a:rPr lang="en-US" dirty="0" smtClean="0">
                <a:solidFill>
                  <a:srgbClr val="3B3B3B"/>
                </a:solidFill>
              </a:rPr>
              <a:t>To receive benefits, you </a:t>
            </a:r>
            <a:r>
              <a:rPr lang="en-US" dirty="0">
                <a:solidFill>
                  <a:srgbClr val="3B3B3B"/>
                </a:solidFill>
              </a:rPr>
              <a:t>must certify for benefits every two weeks by providing </a:t>
            </a:r>
            <a:r>
              <a:rPr lang="en-US" dirty="0" smtClean="0">
                <a:solidFill>
                  <a:srgbClr val="3B3B3B"/>
                </a:solidFill>
              </a:rPr>
              <a:t>eligibility </a:t>
            </a:r>
            <a:r>
              <a:rPr lang="en-US" dirty="0">
                <a:solidFill>
                  <a:srgbClr val="3B3B3B"/>
                </a:solidFill>
              </a:rPr>
              <a:t>information to the EDD</a:t>
            </a:r>
            <a:r>
              <a:rPr lang="en-US" dirty="0" smtClean="0">
                <a:solidFill>
                  <a:srgbClr val="3B3B3B"/>
                </a:solidFill>
              </a:rPr>
              <a:t>:</a:t>
            </a:r>
            <a:endParaRPr lang="en-US" b="1" dirty="0"/>
          </a:p>
          <a:p>
            <a:r>
              <a:rPr lang="en-US" b="1" dirty="0"/>
              <a:t>UI </a:t>
            </a:r>
            <a:r>
              <a:rPr lang="en-US" b="1" dirty="0" smtClean="0"/>
              <a:t>Online : edd.ca.gov/UI_Online</a:t>
            </a:r>
            <a:endParaRPr lang="en-US" b="1" dirty="0"/>
          </a:p>
          <a:p>
            <a:pPr lvl="1"/>
            <a:r>
              <a:rPr lang="en-US" dirty="0"/>
              <a:t>This is the fastest </a:t>
            </a:r>
            <a:r>
              <a:rPr lang="en-US" dirty="0" smtClean="0"/>
              <a:t>way </a:t>
            </a:r>
            <a:r>
              <a:rPr lang="en-US" dirty="0"/>
              <a:t>to certify and get </a:t>
            </a:r>
            <a:r>
              <a:rPr lang="en-US" dirty="0" smtClean="0"/>
              <a:t>paid. Available 24/7. </a:t>
            </a:r>
            <a:endParaRPr lang="en-US" dirty="0"/>
          </a:p>
          <a:p>
            <a:pPr lvl="1"/>
            <a:r>
              <a:rPr lang="en-US" dirty="0"/>
              <a:t>Must register </a:t>
            </a:r>
            <a:r>
              <a:rPr lang="en-US" dirty="0" smtClean="0"/>
              <a:t>for an account using </a:t>
            </a:r>
            <a:r>
              <a:rPr lang="en-US" dirty="0"/>
              <a:t>your EDD Customer Account Number.</a:t>
            </a:r>
          </a:p>
          <a:p>
            <a:pPr lvl="2"/>
            <a:r>
              <a:rPr lang="en-US" dirty="0"/>
              <a:t>Most customers are automatically registered and receive a confirmation email. </a:t>
            </a:r>
          </a:p>
          <a:p>
            <a:pPr lvl="1"/>
            <a:r>
              <a:rPr lang="en-US" dirty="0"/>
              <a:t>Automatic email reminders when it’s time to certify.</a:t>
            </a:r>
          </a:p>
          <a:p>
            <a:r>
              <a:rPr lang="en-US" b="1" dirty="0"/>
              <a:t>EDD Tele-Cert</a:t>
            </a:r>
            <a:r>
              <a:rPr lang="en-US" b="1" baseline="30000" dirty="0"/>
              <a:t>SM</a:t>
            </a:r>
            <a:r>
              <a:rPr lang="en-US" b="1" dirty="0"/>
              <a:t>: Call </a:t>
            </a:r>
            <a:r>
              <a:rPr lang="en-US" b="1" dirty="0" smtClean="0"/>
              <a:t>1-866-333-4606</a:t>
            </a:r>
            <a:endParaRPr lang="en-US" b="1" dirty="0"/>
          </a:p>
          <a:p>
            <a:pPr lvl="1"/>
            <a:r>
              <a:rPr lang="en-US" dirty="0"/>
              <a:t>Must enter or create a four digit PIN to access the system</a:t>
            </a:r>
            <a:r>
              <a:rPr lang="en-US" b="1" dirty="0"/>
              <a:t>.</a:t>
            </a:r>
          </a:p>
          <a:p>
            <a:r>
              <a:rPr lang="en-US" b="1" dirty="0"/>
              <a:t>Mail:</a:t>
            </a:r>
          </a:p>
          <a:p>
            <a:pPr lvl="1"/>
            <a:r>
              <a:rPr lang="en-US" dirty="0"/>
              <a:t>Allow extra time for mail delivery and processing</a:t>
            </a:r>
            <a:r>
              <a:rPr lang="en-US" dirty="0" smtClean="0"/>
              <a:t>.</a:t>
            </a:r>
            <a:endParaRPr lang="en-US" dirty="0"/>
          </a:p>
        </p:txBody>
      </p:sp>
    </p:spTree>
    <p:extLst>
      <p:ext uri="{BB962C8B-B14F-4D97-AF65-F5344CB8AC3E}">
        <p14:creationId xmlns:p14="http://schemas.microsoft.com/office/powerpoint/2010/main" val="291145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3B3B3B"/>
      </a:dk1>
      <a:lt1>
        <a:srgbClr val="FFFFFF"/>
      </a:lt1>
      <a:dk2>
        <a:srgbClr val="00587C"/>
      </a:dk2>
      <a:lt2>
        <a:srgbClr val="FFFFFF"/>
      </a:lt2>
      <a:accent1>
        <a:srgbClr val="FFFFFF"/>
      </a:accent1>
      <a:accent2>
        <a:srgbClr val="FFFFFF"/>
      </a:accent2>
      <a:accent3>
        <a:srgbClr val="FFFFFF"/>
      </a:accent3>
      <a:accent4>
        <a:srgbClr val="FFFFFF"/>
      </a:accent4>
      <a:accent5>
        <a:srgbClr val="FFFFFF"/>
      </a:accent5>
      <a:accent6>
        <a:srgbClr val="FFFFFF"/>
      </a:accent6>
      <a:hlink>
        <a:srgbClr val="B94700"/>
      </a:hlink>
      <a:folHlink>
        <a:srgbClr val="B947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676778_Dashboard, from 24Slides_SL_V1.pptx" id="{295C4539-006B-481B-BB49-AA6696014542}" vid="{08D33979-AB7E-4584-851D-4053B37BB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B_x0020_Type xmlns="337719bc-acd2-4d87-abb1-9535f7b247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CA2CA195A26B4BAD41144B14F00155" ma:contentTypeVersion="1" ma:contentTypeDescription="Create a new document." ma:contentTypeScope="" ma:versionID="3262e802c21f72d2bdee214c3f8f81d4">
  <xsd:schema xmlns:xsd="http://www.w3.org/2001/XMLSchema" xmlns:xs="http://www.w3.org/2001/XMLSchema" xmlns:p="http://schemas.microsoft.com/office/2006/metadata/properties" xmlns:ns2="337719bc-acd2-4d87-abb1-9535f7b24774" targetNamespace="http://schemas.microsoft.com/office/2006/metadata/properties" ma:root="true" ma:fieldsID="22e4aef00b5ee15e4e3b7e6de77b0d4a" ns2:_="">
    <xsd:import namespace="337719bc-acd2-4d87-abb1-9535f7b24774"/>
    <xsd:element name="properties">
      <xsd:complexType>
        <xsd:sequence>
          <xsd:element name="documentManagement">
            <xsd:complexType>
              <xsd:all>
                <xsd:element ref="ns2:PAB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719bc-acd2-4d87-abb1-9535f7b24774" elementFormDefault="qualified">
    <xsd:import namespace="http://schemas.microsoft.com/office/2006/documentManagement/types"/>
    <xsd:import namespace="http://schemas.microsoft.com/office/infopath/2007/PartnerControls"/>
    <xsd:element name="PAB_x0020_Type" ma:index="8" nillable="true" ma:displayName="PAB Type" ma:format="Dropdown" ma:internalName="PAB_x0020_Type">
      <xsd:simpleType>
        <xsd:restriction base="dms:Choice">
          <xsd:enumeration value="Programs"/>
          <xsd:enumeration value="Manuals &amp; Publications"/>
          <xsd:enumeration value="News and Media Info"/>
          <xsd:enumeration value="Training"/>
          <xsd:enumeration value="Resources"/>
          <xsd:enumeration value="EAC Logo"/>
          <xsd:enumeration value="EAC Ite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C375F-F377-4CDC-ADF0-CC8811D177D6}">
  <ds:schemaRefs>
    <ds:schemaRef ds:uri="http://www.w3.org/XML/1998/namespace"/>
    <ds:schemaRef ds:uri="337719bc-acd2-4d87-abb1-9535f7b24774"/>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BBBBB91-11ED-4433-88EF-B110BDB92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719bc-acd2-4d87-abb1-9535f7b24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A1251-DA89-493A-8204-679220DD1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3016</Words>
  <Application>Microsoft Office PowerPoint</Application>
  <PresentationFormat>Widescreen</PresentationFormat>
  <Paragraphs>285</Paragraphs>
  <Slides>26</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Rapid Response</vt:lpstr>
      <vt:lpstr>Purpose</vt:lpstr>
      <vt:lpstr>Unemployment Insurance Program</vt:lpstr>
      <vt:lpstr>Unemployment Improvements</vt:lpstr>
      <vt:lpstr>edd.ca.gov/UI_Online</vt:lpstr>
      <vt:lpstr>Unemployment Insurance Basics: File a Claim</vt:lpstr>
      <vt:lpstr>After a Claim is Filed</vt:lpstr>
      <vt:lpstr>PowerPoint Presentation</vt:lpstr>
      <vt:lpstr>How to Certify for Benefits</vt:lpstr>
      <vt:lpstr>Get Paid – Debit Card</vt:lpstr>
      <vt:lpstr>Get Paid – Debit Card</vt:lpstr>
      <vt:lpstr>Get Paid – Debit Card</vt:lpstr>
      <vt:lpstr>Tips to Receive Your Benefits Faster</vt:lpstr>
      <vt:lpstr>Get Connected 24/7</vt:lpstr>
      <vt:lpstr>Unemployment Insurance Phone Numbers</vt:lpstr>
      <vt:lpstr>America’s Job Center of CaliforniaSM </vt:lpstr>
      <vt:lpstr>America’s Job Center of California</vt:lpstr>
      <vt:lpstr>America’s Job Center of California</vt:lpstr>
      <vt:lpstr>careeronestop.org</vt:lpstr>
      <vt:lpstr>Labor Market Information Division</vt:lpstr>
      <vt:lpstr>State Disability Insurance Program</vt:lpstr>
      <vt:lpstr>Covered California</vt:lpstr>
      <vt:lpstr>coveredca.com</vt:lpstr>
      <vt:lpstr>US Department of Labor</vt:lpstr>
      <vt:lpstr>Questions?</vt:lpstr>
      <vt:lpstr>The EDD is an equal opportunity employer/program. Auxiliary aids and services are available upon request to individuals with disabilities.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2019-06-11T18:33:57Z</dcterms:created>
  <dcterms:modified xsi:type="dcterms:W3CDTF">2021-09-16T20:50:15Z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0x0101001ECA2CA195A26B4BAD41144B14F00155</vt:lpwstr>
  </property>
</Properties>
</file>